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Lst>
  <p:notesMasterIdLst>
    <p:notesMasterId r:id="rId88"/>
  </p:notesMasterIdLst>
  <p:sldIdLst>
    <p:sldId id="256" r:id="rId4"/>
    <p:sldId id="258" r:id="rId5"/>
    <p:sldId id="257" r:id="rId6"/>
    <p:sldId id="366" r:id="rId7"/>
    <p:sldId id="367" r:id="rId8"/>
    <p:sldId id="368" r:id="rId9"/>
    <p:sldId id="358" r:id="rId10"/>
    <p:sldId id="357" r:id="rId11"/>
    <p:sldId id="260" r:id="rId12"/>
    <p:sldId id="287" r:id="rId13"/>
    <p:sldId id="288" r:id="rId14"/>
    <p:sldId id="289" r:id="rId15"/>
    <p:sldId id="276" r:id="rId16"/>
    <p:sldId id="277" r:id="rId17"/>
    <p:sldId id="279" r:id="rId18"/>
    <p:sldId id="355" r:id="rId19"/>
    <p:sldId id="354" r:id="rId20"/>
    <p:sldId id="278" r:id="rId21"/>
    <p:sldId id="259" r:id="rId22"/>
    <p:sldId id="264" r:id="rId23"/>
    <p:sldId id="265" r:id="rId24"/>
    <p:sldId id="359" r:id="rId25"/>
    <p:sldId id="267" r:id="rId26"/>
    <p:sldId id="268" r:id="rId27"/>
    <p:sldId id="353" r:id="rId28"/>
    <p:sldId id="270" r:id="rId29"/>
    <p:sldId id="271" r:id="rId30"/>
    <p:sldId id="272" r:id="rId31"/>
    <p:sldId id="273" r:id="rId32"/>
    <p:sldId id="280" r:id="rId33"/>
    <p:sldId id="298" r:id="rId34"/>
    <p:sldId id="296" r:id="rId35"/>
    <p:sldId id="360" r:id="rId36"/>
    <p:sldId id="294" r:id="rId37"/>
    <p:sldId id="291" r:id="rId38"/>
    <p:sldId id="292" r:id="rId39"/>
    <p:sldId id="293" r:id="rId40"/>
    <p:sldId id="317" r:id="rId41"/>
    <p:sldId id="318" r:id="rId42"/>
    <p:sldId id="319" r:id="rId43"/>
    <p:sldId id="320" r:id="rId44"/>
    <p:sldId id="297" r:id="rId45"/>
    <p:sldId id="306" r:id="rId46"/>
    <p:sldId id="307" r:id="rId47"/>
    <p:sldId id="308" r:id="rId48"/>
    <p:sldId id="356" r:id="rId49"/>
    <p:sldId id="283" r:id="rId50"/>
    <p:sldId id="282" r:id="rId51"/>
    <p:sldId id="295" r:id="rId52"/>
    <p:sldId id="281" r:id="rId53"/>
    <p:sldId id="284" r:id="rId54"/>
    <p:sldId id="285" r:id="rId55"/>
    <p:sldId id="305" r:id="rId56"/>
    <p:sldId id="362" r:id="rId57"/>
    <p:sldId id="309" r:id="rId58"/>
    <p:sldId id="310" r:id="rId59"/>
    <p:sldId id="345" r:id="rId60"/>
    <p:sldId id="344" r:id="rId61"/>
    <p:sldId id="312" r:id="rId62"/>
    <p:sldId id="342" r:id="rId63"/>
    <p:sldId id="346" r:id="rId64"/>
    <p:sldId id="350" r:id="rId65"/>
    <p:sldId id="313" r:id="rId66"/>
    <p:sldId id="314" r:id="rId67"/>
    <p:sldId id="316"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63" r:id="rId84"/>
    <p:sldId id="364" r:id="rId85"/>
    <p:sldId id="365" r:id="rId86"/>
    <p:sldId id="352" r:id="rId87"/>
  </p:sldIdLst>
  <p:sldSz cx="9144000" cy="6858000" type="screen4x3"/>
  <p:notesSz cx="6858000" cy="9144000"/>
  <p:embeddedFontLst>
    <p:embeddedFont>
      <p:font typeface="Arial Narrow" panose="020B0604020202020204" pitchFamily="34" charset="0"/>
      <p:regular r:id="rId89"/>
      <p:bold r:id="rId90"/>
      <p:italic r:id="rId91"/>
      <p:boldItalic r:id="rId92"/>
    </p:embeddedFont>
    <p:embeddedFont>
      <p:font typeface="Georgia" panose="02040502050405020303" pitchFamily="18" charset="0"/>
      <p:regular r:id="rId93"/>
      <p:bold r:id="rId94"/>
      <p:italic r:id="rId95"/>
      <p:boldItalic r:id="rId96"/>
    </p:embeddedFont>
    <p:embeddedFont>
      <p:font typeface="Gill Sans" panose="020B0502020104020203" pitchFamily="34" charset="-79"/>
      <p:regular r:id="rId97"/>
      <p:bold r:id="rId97"/>
    </p:embeddedFont>
    <p:embeddedFont>
      <p:font typeface="Verdana" panose="020B0604030504040204" pitchFamily="34"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2" roundtripDataSignature="AMtx7mjLc4MCE8FogEsve2f51TptxDHx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F604EC-FEC9-4FC9-94EC-8269CD6C4043}">
  <a:tblStyle styleId="{88F604EC-FEC9-4FC9-94EC-8269CD6C4043}" styleName="Table_0">
    <a:wholeTbl>
      <a:tcTxStyle b="off" i="off">
        <a:font>
          <a:latin typeface="Gill Sans MT"/>
          <a:ea typeface="Gill Sans MT"/>
          <a:cs typeface="Gill Sans MT"/>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9ED"/>
          </a:solidFill>
        </a:fill>
      </a:tcStyle>
    </a:band1H>
    <a:band2H>
      <a:tcTxStyle/>
      <a:tcStyle>
        <a:tcBdr/>
      </a:tcStyle>
    </a:band2H>
    <a:band1V>
      <a:tcTxStyle/>
      <a:tcStyle>
        <a:tcBdr/>
        <a:fill>
          <a:solidFill>
            <a:srgbClr val="E8E9ED"/>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94715"/>
  </p:normalViewPr>
  <p:slideViewPr>
    <p:cSldViewPr snapToGrid="0">
      <p:cViewPr varScale="1">
        <p:scale>
          <a:sx n="122" d="100"/>
          <a:sy n="122" d="100"/>
        </p:scale>
        <p:origin x="544" y="184"/>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font" Target="fonts/font1.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customschemas.google.com/relationships/presentationmetadata" Target="metadata"/><Relationship Id="rId5" Type="http://schemas.openxmlformats.org/officeDocument/2006/relationships/slide" Target="slides/slide2.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9.fntdata"/><Relationship Id="rId10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12.fntdata"/><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hicagotribune.com/news/nationworld/ct-justice-kennedy-gay-marriage-flag-burning-20150715-story.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Beadle#cite_note-1" TargetMode="External"/><Relationship Id="rId3" Type="http://schemas.openxmlformats.org/officeDocument/2006/relationships/hyperlink" Target="https://en.wikipedia.org/wiki/Church_(building)" TargetMode="External"/><Relationship Id="rId7" Type="http://schemas.openxmlformats.org/officeDocument/2006/relationships/hyperlink" Target="https://en.wikipedia.org/wiki/English_languag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Old_English" TargetMode="External"/><Relationship Id="rId11" Type="http://schemas.openxmlformats.org/officeDocument/2006/relationships/hyperlink" Target="https://en.wikipedia.org/wiki/Medieval_Latin" TargetMode="External"/><Relationship Id="rId5" Type="http://schemas.openxmlformats.org/officeDocument/2006/relationships/hyperlink" Target="https://en.wikipedia.org/wiki/Norman_conquest_of_England" TargetMode="External"/><Relationship Id="rId10" Type="http://schemas.openxmlformats.org/officeDocument/2006/relationships/hyperlink" Target="https://en.wikipedia.org/wiki/Anglo-Saxons" TargetMode="External"/><Relationship Id="rId4" Type="http://schemas.openxmlformats.org/officeDocument/2006/relationships/hyperlink" Target="https://en.wikipedia.org/wiki/Synagogue" TargetMode="External"/><Relationship Id="rId9" Type="http://schemas.openxmlformats.org/officeDocument/2006/relationships/hyperlink" Target="https://en.wikipedia.org/wiki/Titl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9" name="Google Shape;10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267" name="Google Shape;26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None/>
            </a:pPr>
            <a:r>
              <a:rPr lang="en-US" sz="900"/>
              <a:t>"To announce that there must be no criticism of the president or that we are to stand by the president right or wrong, is not only unpatriotic and servile, but it is morally treasonable to the American public." - President Theodore Roosevelt</a:t>
            </a:r>
            <a:r>
              <a:rPr lang="en-US"/>
              <a:t> </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We’re all familiar with the First Amendment to the US Constitution, and it’s a good place to start a class on media law.  Notice there are six major clauses – TWO for religion at the beginning – Two for speech and press – and two for assembly and petition.  </a:t>
            </a:r>
            <a:endParaRPr/>
          </a:p>
        </p:txBody>
      </p:sp>
      <p:sp>
        <p:nvSpPr>
          <p:cNvPr id="192" name="Google Shape;19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4D182D1A-3D61-0D26-6FAE-C2104E5DE96C}"/>
            </a:ext>
          </a:extLst>
        </p:cNvPr>
        <p:cNvGrpSpPr/>
        <p:nvPr/>
      </p:nvGrpSpPr>
      <p:grpSpPr>
        <a:xfrm>
          <a:off x="0" y="0"/>
          <a:ext cx="0" cy="0"/>
          <a:chOff x="0" y="0"/>
          <a:chExt cx="0" cy="0"/>
        </a:xfrm>
      </p:grpSpPr>
      <p:sp>
        <p:nvSpPr>
          <p:cNvPr id="190" name="Google Shape;190;p10:notes">
            <a:extLst>
              <a:ext uri="{FF2B5EF4-FFF2-40B4-BE49-F238E27FC236}">
                <a16:creationId xmlns:a16="http://schemas.microsoft.com/office/drawing/2014/main" id="{6738C678-C0EF-4518-EEE4-6FA199E56C2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a:extLst>
              <a:ext uri="{FF2B5EF4-FFF2-40B4-BE49-F238E27FC236}">
                <a16:creationId xmlns:a16="http://schemas.microsoft.com/office/drawing/2014/main" id="{15D5AD2B-7F25-0F78-4F42-A433118385C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We’re all familiar with the First Amendment to the US Constitution, and it’s a good place to start a class on media law.  Notice there are six major clauses – TWO for religion at the beginning – Two for speech and press – and two for assembly and petition.  </a:t>
            </a:r>
            <a:endParaRPr/>
          </a:p>
        </p:txBody>
      </p:sp>
      <p:sp>
        <p:nvSpPr>
          <p:cNvPr id="192" name="Google Shape;192;p10:notes">
            <a:extLst>
              <a:ext uri="{FF2B5EF4-FFF2-40B4-BE49-F238E27FC236}">
                <a16:creationId xmlns:a16="http://schemas.microsoft.com/office/drawing/2014/main" id="{44FFC5F4-5875-329D-FF13-0206ADA73B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751187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7" name="Google Shape;12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00CD965D-A76F-4C06-7EAA-53BCAC0E700A}"/>
            </a:ext>
          </a:extLst>
        </p:cNvPr>
        <p:cNvGrpSpPr/>
        <p:nvPr/>
      </p:nvGrpSpPr>
      <p:grpSpPr>
        <a:xfrm>
          <a:off x="0" y="0"/>
          <a:ext cx="0" cy="0"/>
          <a:chOff x="0" y="0"/>
          <a:chExt cx="0" cy="0"/>
        </a:xfrm>
      </p:grpSpPr>
      <p:sp>
        <p:nvSpPr>
          <p:cNvPr id="183" name="Google Shape;183;p9:notes">
            <a:extLst>
              <a:ext uri="{FF2B5EF4-FFF2-40B4-BE49-F238E27FC236}">
                <a16:creationId xmlns:a16="http://schemas.microsoft.com/office/drawing/2014/main" id="{4A8608AD-03DA-7B70-8FA7-B75BB2930FE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a:extLst>
              <a:ext uri="{FF2B5EF4-FFF2-40B4-BE49-F238E27FC236}">
                <a16:creationId xmlns:a16="http://schemas.microsoft.com/office/drawing/2014/main" id="{24FC31BF-FCB5-68FA-396D-2A5595D3D81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338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China continues to be the world’s biggest jailer of press freedom defenders, with more than 115 currently detained, often in conditions that pose a threat to their lives, just as Liu Xiaobo, a Nobel peace laureate and winner of the RSF Press Freedom Prize, and Yang Tongyan, a dissident blogger, did in 2017</a:t>
            </a:r>
            <a:endParaRPr/>
          </a:p>
        </p:txBody>
      </p:sp>
      <p:sp>
        <p:nvSpPr>
          <p:cNvPr id="241" name="Google Shape;24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Freddie / Balt </a:t>
            </a:r>
            <a:endParaRPr/>
          </a:p>
        </p:txBody>
      </p:sp>
      <p:sp>
        <p:nvSpPr>
          <p:cNvPr id="296" name="Google Shape;29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a:extLst>
            <a:ext uri="{FF2B5EF4-FFF2-40B4-BE49-F238E27FC236}">
              <a16:creationId xmlns:a16="http://schemas.microsoft.com/office/drawing/2014/main" id="{EF58F334-7FA6-CD0E-004C-C7DC9EBDDA6B}"/>
            </a:ext>
          </a:extLst>
        </p:cNvPr>
        <p:cNvGrpSpPr/>
        <p:nvPr/>
      </p:nvGrpSpPr>
      <p:grpSpPr>
        <a:xfrm>
          <a:off x="0" y="0"/>
          <a:ext cx="0" cy="0"/>
          <a:chOff x="0" y="0"/>
          <a:chExt cx="0" cy="0"/>
        </a:xfrm>
      </p:grpSpPr>
      <p:sp>
        <p:nvSpPr>
          <p:cNvPr id="409" name="Google Shape;409;p41:notes">
            <a:extLst>
              <a:ext uri="{FF2B5EF4-FFF2-40B4-BE49-F238E27FC236}">
                <a16:creationId xmlns:a16="http://schemas.microsoft.com/office/drawing/2014/main" id="{0C89CB14-9A44-130D-721A-4828A7B5A74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1:notes">
            <a:extLst>
              <a:ext uri="{FF2B5EF4-FFF2-40B4-BE49-F238E27FC236}">
                <a16:creationId xmlns:a16="http://schemas.microsoft.com/office/drawing/2014/main" id="{D103B4C3-1D1D-B157-E646-19C8D90EB69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80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
        <p:nvSpPr>
          <p:cNvPr id="398" name="Google Shape;39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9" name="Google Shape;399;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Common --   historical </a:t>
            </a:r>
            <a:endParaRPr/>
          </a:p>
          <a:p>
            <a:pPr marL="0" lvl="0" indent="0" algn="l" rtl="0">
              <a:spcBef>
                <a:spcPts val="0"/>
              </a:spcBef>
              <a:spcAft>
                <a:spcPts val="0"/>
              </a:spcAft>
              <a:buNone/>
            </a:pPr>
            <a:r>
              <a:rPr lang="en-US"/>
              <a:t>Equity -- A body of civil law concerned with doing justice where money is inadequate or inappropriate as a remedy. Examples of equitable actions include divorce and injunctions. Equity cases are handled by circuit courts. (Originally, a King's corrective prerogative, justice administered according to ideas of fairness, not strict adherence to precedent / stare decisis )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9" name="Google Shape;11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9" name="Google Shape;37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86" name="Google Shape;386;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
        <p:nvSpPr>
          <p:cNvPr id="392" name="Google Shape;39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Common --   historical </a:t>
            </a:r>
            <a:endParaRPr/>
          </a:p>
          <a:p>
            <a:pPr marL="0" lvl="0" indent="0" algn="l" rtl="0">
              <a:spcBef>
                <a:spcPts val="0"/>
              </a:spcBef>
              <a:spcAft>
                <a:spcPts val="0"/>
              </a:spcAft>
              <a:buNone/>
            </a:pPr>
            <a:r>
              <a:rPr lang="en-US"/>
              <a:t>Equity -- A body of civil law concerned with doing justice where money is inadequate or inappropriate as a remedy. Examples of equitable actions include divorce and injunctions. Equity cases are handled by circuit courts. (Originally, a King's corrective prerogative, justice administered according to ideas of fairness, not strict adherence to precedent / stare decisis )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Freddie / Balt </a:t>
            </a:r>
            <a:endParaRPr/>
          </a:p>
        </p:txBody>
      </p:sp>
      <p:sp>
        <p:nvSpPr>
          <p:cNvPr id="556" name="Google Shape;556;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a:t>Tests: Preponderance of evidence; Preferred Position</a:t>
            </a:r>
            <a:endParaRPr/>
          </a:p>
        </p:txBody>
      </p:sp>
      <p:sp>
        <p:nvSpPr>
          <p:cNvPr id="565" name="Google Shape;565;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75" name="Google Shape;575;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dirty="0">
                <a:solidFill>
                  <a:schemeClr val="hlink"/>
                </a:solidFill>
                <a:hlinkClick r:id="rId3"/>
              </a:rPr>
              <a:t>as was Justice Anthony Kennedy (in July, 2015), </a:t>
            </a:r>
            <a:endParaRPr dirty="0"/>
          </a:p>
        </p:txBody>
      </p:sp>
      <p:sp>
        <p:nvSpPr>
          <p:cNvPr id="480" name="Google Shape;48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Many wars and revolutions have been fought to preserve and extend the basic idea of equal justice, as we will see when we consider the history of free speech.</a:t>
            </a:r>
            <a:endParaRPr/>
          </a:p>
          <a:p>
            <a:pPr marL="0" lvl="0" indent="0" algn="l" rtl="0">
              <a:spcBef>
                <a:spcPts val="0"/>
              </a:spcBef>
              <a:spcAft>
                <a:spcPts val="0"/>
              </a:spcAft>
              <a:buNone/>
            </a:pPr>
            <a:r>
              <a:rPr lang="en-US"/>
              <a:t>From the Constitutional point of view, the “law” is not just a set of rules that can easily be consulted.  New circumstances require new interpretations all the time.  But there are ongoing debates about this concept. Conservative scholars see a need to base Constitutional law on the “original intent” of the framers of the Constitution in 1789.  Liberal scholars see the Constitution as a “living  document” that can and should change with the times. Debates between these two schools of thought have underpinned questions about the rights of minority groups and free speech issues for many decades.</a:t>
            </a:r>
            <a:endParaRPr/>
          </a:p>
          <a:p>
            <a:pPr marL="0" lvl="0" indent="0" algn="l" rtl="0">
              <a:spcBef>
                <a:spcPts val="0"/>
              </a:spcBef>
              <a:spcAft>
                <a:spcPts val="0"/>
              </a:spcAft>
              <a:buNone/>
            </a:pPr>
            <a:r>
              <a:rPr lang="en-US"/>
              <a:t>RE Const -- In the area of human rights law, for example, this concept might involve the protection of rights by the Bill of Rights (in the US) or the European Convention on Human Rights (in Europe). Also, in countries without a constitution, or without a constitutional guarantee of human rights, the United Nations Declaration of Human Rights may be invoked.</a:t>
            </a:r>
            <a:endParaRPr/>
          </a:p>
          <a:p>
            <a:pPr marL="0" lvl="0" indent="0" algn="l" rtl="0">
              <a:spcBef>
                <a:spcPts val="0"/>
              </a:spcBef>
              <a:spcAft>
                <a:spcPts val="0"/>
              </a:spcAft>
              <a:buNone/>
            </a:pPr>
            <a:r>
              <a:rPr lang="en-US" i="1"/>
              <a:t>Example: In New York Times v Sullivan, 1964, the Supreme Court said that if it were to decide the case against the New York Times, and make it easy for public officials to sue the press for defamation (libel), then the court  would be undermining the First Amendment of the US Constitution. </a:t>
            </a:r>
            <a:endParaRPr/>
          </a:p>
          <a:p>
            <a:pPr marL="0" lvl="0" indent="0" algn="l" rtl="0">
              <a:spcBef>
                <a:spcPts val="0"/>
              </a:spcBef>
              <a:spcAft>
                <a:spcPts val="0"/>
              </a:spcAft>
              <a:buNone/>
            </a:pPr>
            <a:r>
              <a:rPr lang="en-US"/>
              <a:t> </a:t>
            </a:r>
            <a:endParaRPr/>
          </a:p>
        </p:txBody>
      </p:sp>
      <p:sp>
        <p:nvSpPr>
          <p:cNvPr id="487" name="Google Shape;48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7A860C4B-4E43-C7A5-CE01-1A12B3260D8D}"/>
            </a:ext>
          </a:extLst>
        </p:cNvPr>
        <p:cNvGrpSpPr/>
        <p:nvPr/>
      </p:nvGrpSpPr>
      <p:grpSpPr>
        <a:xfrm>
          <a:off x="0" y="0"/>
          <a:ext cx="0" cy="0"/>
          <a:chOff x="0" y="0"/>
          <a:chExt cx="0" cy="0"/>
        </a:xfrm>
      </p:grpSpPr>
      <p:sp>
        <p:nvSpPr>
          <p:cNvPr id="125" name="Google Shape;125;p2:notes">
            <a:extLst>
              <a:ext uri="{FF2B5EF4-FFF2-40B4-BE49-F238E27FC236}">
                <a16:creationId xmlns:a16="http://schemas.microsoft.com/office/drawing/2014/main" id="{A464AB07-99DC-76D1-F086-CC8C382BE3C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notes">
            <a:extLst>
              <a:ext uri="{FF2B5EF4-FFF2-40B4-BE49-F238E27FC236}">
                <a16:creationId xmlns:a16="http://schemas.microsoft.com/office/drawing/2014/main" id="{FE71F657-CAAD-4366-464C-293EE040DFB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7" name="Google Shape;127;p2:notes">
            <a:extLst>
              <a:ext uri="{FF2B5EF4-FFF2-40B4-BE49-F238E27FC236}">
                <a16:creationId xmlns:a16="http://schemas.microsoft.com/office/drawing/2014/main" id="{D0CEA761-276B-7327-E164-9D7F2C5E9013}"/>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042988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i="1"/>
              <a:t>Stare decisis </a:t>
            </a:r>
            <a:r>
              <a:rPr lang="en-US"/>
              <a:t>This is a key component of the common law system that provides stability and predictability by relying on precedents to guide opinions. Judges usually go by the precedent unless there is a reason to overturn it.</a:t>
            </a:r>
            <a:endParaRPr/>
          </a:p>
          <a:p>
            <a:pPr marL="0" marR="0" lvl="0" indent="0" algn="l" rtl="0">
              <a:lnSpc>
                <a:spcPct val="100000"/>
              </a:lnSpc>
              <a:spcBef>
                <a:spcPts val="0"/>
              </a:spcBef>
              <a:spcAft>
                <a:spcPts val="0"/>
              </a:spcAft>
              <a:buClr>
                <a:schemeClr val="dk1"/>
              </a:buClr>
              <a:buSzPts val="1200"/>
              <a:buFont typeface="Calibri"/>
              <a:buNone/>
            </a:pPr>
            <a:r>
              <a:rPr lang="en-US" i="1"/>
              <a:t> Example: when asked about Roe v Wade (the major abortion decision from 1973), many of the candidates for Supreme Court in recent years said they were personally opposed to abortion but that the principle of stare decisis was more important.</a:t>
            </a:r>
            <a:endParaRPr/>
          </a:p>
          <a:p>
            <a:pPr marL="0" lvl="0" indent="0" algn="l" rtl="0">
              <a:spcBef>
                <a:spcPts val="0"/>
              </a:spcBef>
              <a:spcAft>
                <a:spcPts val="0"/>
              </a:spcAft>
              <a:buNone/>
            </a:pPr>
            <a:endParaRPr/>
          </a:p>
        </p:txBody>
      </p:sp>
      <p:sp>
        <p:nvSpPr>
          <p:cNvPr id="494" name="Google Shape;494;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FF9B1FA9-E79E-351E-9B7C-D9CFF4459C3A}"/>
            </a:ext>
          </a:extLst>
        </p:cNvPr>
        <p:cNvGrpSpPr/>
        <p:nvPr/>
      </p:nvGrpSpPr>
      <p:grpSpPr>
        <a:xfrm>
          <a:off x="0" y="0"/>
          <a:ext cx="0" cy="0"/>
          <a:chOff x="0" y="0"/>
          <a:chExt cx="0" cy="0"/>
        </a:xfrm>
      </p:grpSpPr>
      <p:sp>
        <p:nvSpPr>
          <p:cNvPr id="294" name="Google Shape;294;p25:notes">
            <a:extLst>
              <a:ext uri="{FF2B5EF4-FFF2-40B4-BE49-F238E27FC236}">
                <a16:creationId xmlns:a16="http://schemas.microsoft.com/office/drawing/2014/main" id="{798799B8-4E3A-FCDD-D1E3-B8B59D6A664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5:notes">
            <a:extLst>
              <a:ext uri="{FF2B5EF4-FFF2-40B4-BE49-F238E27FC236}">
                <a16:creationId xmlns:a16="http://schemas.microsoft.com/office/drawing/2014/main" id="{00CF8EC0-0FDE-08B8-4FDA-0D0A082FA0B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Freddie / Balt </a:t>
            </a:r>
            <a:endParaRPr/>
          </a:p>
        </p:txBody>
      </p:sp>
      <p:sp>
        <p:nvSpPr>
          <p:cNvPr id="296" name="Google Shape;296;p25:notes">
            <a:extLst>
              <a:ext uri="{FF2B5EF4-FFF2-40B4-BE49-F238E27FC236}">
                <a16:creationId xmlns:a16="http://schemas.microsoft.com/office/drawing/2014/main" id="{3DD6A1DA-DD6C-2228-88EF-6CDD7C4E6A36}"/>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1323232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Overlapping areas of media law </a:t>
            </a:r>
            <a:endParaRPr/>
          </a:p>
        </p:txBody>
      </p:sp>
      <p:sp>
        <p:nvSpPr>
          <p:cNvPr id="317" name="Google Shape;31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Freddie / Balt </a:t>
            </a:r>
            <a:endParaRPr/>
          </a:p>
        </p:txBody>
      </p:sp>
      <p:sp>
        <p:nvSpPr>
          <p:cNvPr id="472" name="Google Shape;472;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01" name="Google Shape;501;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F1F16D3B-88C6-D606-3A8C-7887B2418923}"/>
            </a:ext>
          </a:extLst>
        </p:cNvPr>
        <p:cNvGrpSpPr/>
        <p:nvPr/>
      </p:nvGrpSpPr>
      <p:grpSpPr>
        <a:xfrm>
          <a:off x="0" y="0"/>
          <a:ext cx="0" cy="0"/>
          <a:chOff x="0" y="0"/>
          <a:chExt cx="0" cy="0"/>
        </a:xfrm>
      </p:grpSpPr>
      <p:sp>
        <p:nvSpPr>
          <p:cNvPr id="125" name="Google Shape;125;p2:notes">
            <a:extLst>
              <a:ext uri="{FF2B5EF4-FFF2-40B4-BE49-F238E27FC236}">
                <a16:creationId xmlns:a16="http://schemas.microsoft.com/office/drawing/2014/main" id="{EA66993C-FEDE-4DFB-5932-71AE25E4618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notes">
            <a:extLst>
              <a:ext uri="{FF2B5EF4-FFF2-40B4-BE49-F238E27FC236}">
                <a16:creationId xmlns:a16="http://schemas.microsoft.com/office/drawing/2014/main" id="{EA51328C-7E1C-EF8C-2AD5-9F29CE4BC55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7" name="Google Shape;127;p2:notes">
            <a:extLst>
              <a:ext uri="{FF2B5EF4-FFF2-40B4-BE49-F238E27FC236}">
                <a16:creationId xmlns:a16="http://schemas.microsoft.com/office/drawing/2014/main" id="{52AD9AC2-41F1-7C23-7E74-0B149CD8F009}"/>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159348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None/>
            </a:pPr>
            <a:r>
              <a:rPr lang="en-US"/>
              <a:t>Strict – Example – child pornography not protected; threats to life of president ///  Intermediate Examples – Time, place and manner restrictions are often used for content-neutral items:  FCC v Pacifica (the Carlin “safe harbor” decision); Ward v. Rock against racism (loud concerts could be controlled by NY city audio technicians);</a:t>
            </a:r>
            <a:endParaRPr/>
          </a:p>
          <a:p>
            <a:pPr marL="457200" lvl="1" indent="0" algn="l" rtl="0">
              <a:spcBef>
                <a:spcPts val="0"/>
              </a:spcBef>
              <a:spcAft>
                <a:spcPts val="0"/>
              </a:spcAft>
              <a:buNone/>
            </a:pPr>
            <a:r>
              <a:rPr lang="en-US"/>
              <a:t>Also  as in NAACP v Alabama (Patterson) 1958, even supposedly content neutral business regulations on out of state organizations can be tested and found wanting;  or Romer v Evans 1996, a Colorado  law designed to punish a politically unpopular group was struck down by the courts.</a:t>
            </a:r>
            <a:endParaRPr/>
          </a:p>
          <a:p>
            <a:pPr marL="457200" lvl="1" indent="0" algn="l" rtl="0">
              <a:spcBef>
                <a:spcPts val="0"/>
              </a:spcBef>
              <a:spcAft>
                <a:spcPts val="0"/>
              </a:spcAft>
              <a:buNone/>
            </a:pPr>
            <a:r>
              <a:rPr lang="en-US"/>
              <a:t>“Heightened scrutiny” also used for some types of cases involving kinds of people who have not been historically privileged</a:t>
            </a:r>
            <a:endParaRPr/>
          </a:p>
          <a:p>
            <a:pPr marL="0" lvl="0" indent="0" algn="l" rtl="0">
              <a:spcBef>
                <a:spcPts val="0"/>
              </a:spcBef>
              <a:spcAft>
                <a:spcPts val="0"/>
              </a:spcAft>
              <a:buNone/>
            </a:pPr>
            <a:endParaRPr/>
          </a:p>
        </p:txBody>
      </p:sp>
      <p:sp>
        <p:nvSpPr>
          <p:cNvPr id="508" name="Google Shape;508;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There are lots of similar tests in law. Most foundational cases provide a test or a set of standards. </a:t>
            </a:r>
            <a:endParaRPr/>
          </a:p>
          <a:p>
            <a:pPr marL="0" lvl="0" indent="0" algn="l" rtl="0">
              <a:spcBef>
                <a:spcPts val="0"/>
              </a:spcBef>
              <a:spcAft>
                <a:spcPts val="0"/>
              </a:spcAft>
              <a:buNone/>
            </a:pPr>
            <a:endParaRPr/>
          </a:p>
        </p:txBody>
      </p:sp>
      <p:sp>
        <p:nvSpPr>
          <p:cNvPr id="522" name="Google Shape;522;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123F3E40-5C9C-B955-6E8C-9D4D58892969}"/>
            </a:ext>
          </a:extLst>
        </p:cNvPr>
        <p:cNvGrpSpPr/>
        <p:nvPr/>
      </p:nvGrpSpPr>
      <p:grpSpPr>
        <a:xfrm>
          <a:off x="0" y="0"/>
          <a:ext cx="0" cy="0"/>
          <a:chOff x="0" y="0"/>
          <a:chExt cx="0" cy="0"/>
        </a:xfrm>
      </p:grpSpPr>
      <p:sp>
        <p:nvSpPr>
          <p:cNvPr id="520" name="Google Shape;520;p57:notes">
            <a:extLst>
              <a:ext uri="{FF2B5EF4-FFF2-40B4-BE49-F238E27FC236}">
                <a16:creationId xmlns:a16="http://schemas.microsoft.com/office/drawing/2014/main" id="{81C82606-0984-E3F5-8596-3996974B267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57:notes">
            <a:extLst>
              <a:ext uri="{FF2B5EF4-FFF2-40B4-BE49-F238E27FC236}">
                <a16:creationId xmlns:a16="http://schemas.microsoft.com/office/drawing/2014/main" id="{BB3D1AF6-BD99-B432-0583-B0730715FC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There are lots of similar tests in law. Most foundational cases provide a test or a set of standards. </a:t>
            </a:r>
            <a:endParaRPr/>
          </a:p>
          <a:p>
            <a:pPr marL="0" lvl="0" indent="0" algn="l" rtl="0">
              <a:spcBef>
                <a:spcPts val="0"/>
              </a:spcBef>
              <a:spcAft>
                <a:spcPts val="0"/>
              </a:spcAft>
              <a:buNone/>
            </a:pPr>
            <a:endParaRPr/>
          </a:p>
        </p:txBody>
      </p:sp>
      <p:sp>
        <p:nvSpPr>
          <p:cNvPr id="522" name="Google Shape;522;p57:notes">
            <a:extLst>
              <a:ext uri="{FF2B5EF4-FFF2-40B4-BE49-F238E27FC236}">
                <a16:creationId xmlns:a16="http://schemas.microsoft.com/office/drawing/2014/main" id="{FF402186-A278-CDC1-322C-B18EAE818DCE}"/>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803403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3227E77E-2849-F6C7-0809-C04FA3E81530}"/>
            </a:ext>
          </a:extLst>
        </p:cNvPr>
        <p:cNvGrpSpPr/>
        <p:nvPr/>
      </p:nvGrpSpPr>
      <p:grpSpPr>
        <a:xfrm>
          <a:off x="0" y="0"/>
          <a:ext cx="0" cy="0"/>
          <a:chOff x="0" y="0"/>
          <a:chExt cx="0" cy="0"/>
        </a:xfrm>
      </p:grpSpPr>
      <p:sp>
        <p:nvSpPr>
          <p:cNvPr id="520" name="Google Shape;520;p57:notes">
            <a:extLst>
              <a:ext uri="{FF2B5EF4-FFF2-40B4-BE49-F238E27FC236}">
                <a16:creationId xmlns:a16="http://schemas.microsoft.com/office/drawing/2014/main" id="{C20362B1-09D7-55F0-AAC4-1F1EFC4A03E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57:notes">
            <a:extLst>
              <a:ext uri="{FF2B5EF4-FFF2-40B4-BE49-F238E27FC236}">
                <a16:creationId xmlns:a16="http://schemas.microsoft.com/office/drawing/2014/main" id="{6771A185-62D7-7B8D-5618-DBC0BBD1460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There are lots of similar tests in law. Most foundational cases provide a test or a set of standards. </a:t>
            </a:r>
            <a:endParaRPr/>
          </a:p>
          <a:p>
            <a:pPr marL="0" lvl="0" indent="0" algn="l" rtl="0">
              <a:spcBef>
                <a:spcPts val="0"/>
              </a:spcBef>
              <a:spcAft>
                <a:spcPts val="0"/>
              </a:spcAft>
              <a:buNone/>
            </a:pPr>
            <a:endParaRPr/>
          </a:p>
        </p:txBody>
      </p:sp>
      <p:sp>
        <p:nvSpPr>
          <p:cNvPr id="522" name="Google Shape;522;p57:notes">
            <a:extLst>
              <a:ext uri="{FF2B5EF4-FFF2-40B4-BE49-F238E27FC236}">
                <a16:creationId xmlns:a16="http://schemas.microsoft.com/office/drawing/2014/main" id="{1AF181D6-9E60-15F0-053A-2982E06645F1}"/>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extLst>
      <p:ext uri="{BB962C8B-B14F-4D97-AF65-F5344CB8AC3E}">
        <p14:creationId xmlns:p14="http://schemas.microsoft.com/office/powerpoint/2010/main" val="39423552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5D14C31B-43B0-D093-05A5-183A475CDBC9}"/>
            </a:ext>
          </a:extLst>
        </p:cNvPr>
        <p:cNvGrpSpPr/>
        <p:nvPr/>
      </p:nvGrpSpPr>
      <p:grpSpPr>
        <a:xfrm>
          <a:off x="0" y="0"/>
          <a:ext cx="0" cy="0"/>
          <a:chOff x="0" y="0"/>
          <a:chExt cx="0" cy="0"/>
        </a:xfrm>
      </p:grpSpPr>
      <p:sp>
        <p:nvSpPr>
          <p:cNvPr id="520" name="Google Shape;520;p57:notes">
            <a:extLst>
              <a:ext uri="{FF2B5EF4-FFF2-40B4-BE49-F238E27FC236}">
                <a16:creationId xmlns:a16="http://schemas.microsoft.com/office/drawing/2014/main" id="{8BCD693F-FBCB-4B2F-1415-2326F690929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57:notes">
            <a:extLst>
              <a:ext uri="{FF2B5EF4-FFF2-40B4-BE49-F238E27FC236}">
                <a16:creationId xmlns:a16="http://schemas.microsoft.com/office/drawing/2014/main" id="{0F98AA30-F9CC-AD03-8912-EA7C547F497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There are lots of similar tests in law. Most foundational cases provide a test or a set of standards. </a:t>
            </a:r>
            <a:endParaRPr/>
          </a:p>
          <a:p>
            <a:pPr marL="0" lvl="0" indent="0" algn="l" rtl="0">
              <a:spcBef>
                <a:spcPts val="0"/>
              </a:spcBef>
              <a:spcAft>
                <a:spcPts val="0"/>
              </a:spcAft>
              <a:buNone/>
            </a:pPr>
            <a:endParaRPr/>
          </a:p>
        </p:txBody>
      </p:sp>
      <p:sp>
        <p:nvSpPr>
          <p:cNvPr id="522" name="Google Shape;522;p57:notes">
            <a:extLst>
              <a:ext uri="{FF2B5EF4-FFF2-40B4-BE49-F238E27FC236}">
                <a16:creationId xmlns:a16="http://schemas.microsoft.com/office/drawing/2014/main" id="{3AC255C1-46A4-7657-A89F-818441D6C3E1}"/>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extLst>
      <p:ext uri="{BB962C8B-B14F-4D97-AF65-F5344CB8AC3E}">
        <p14:creationId xmlns:p14="http://schemas.microsoft.com/office/powerpoint/2010/main" val="4136820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29" name="Google Shape;52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So for example public park may be closed at dark, reasonable restriction.  Cant restrict content of speech, or viewpoint.  EG cant say no political pamphlets, and certainly cant say no Republican pamphlets; </a:t>
            </a:r>
            <a:endParaRPr/>
          </a:p>
        </p:txBody>
      </p:sp>
      <p:sp>
        <p:nvSpPr>
          <p:cNvPr id="536" name="Google Shape;536;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Freddie / Balt </a:t>
            </a:r>
            <a:endParaRPr/>
          </a:p>
        </p:txBody>
      </p:sp>
      <p:sp>
        <p:nvSpPr>
          <p:cNvPr id="594" name="Google Shape;594;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04" name="Google Shape;604;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2" name="Google Shape;14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story brings up an important question as we study law – Should the laws fit human behavior, or should they seek to improve it?  </a:t>
            </a:r>
            <a:endParaRPr/>
          </a:p>
        </p:txBody>
      </p:sp>
      <p:sp>
        <p:nvSpPr>
          <p:cNvPr id="353" name="Google Shape;353;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Beadle</a:t>
            </a:r>
            <a:r>
              <a:rPr lang="en-US" sz="1200" b="0" i="0">
                <a:solidFill>
                  <a:schemeClr val="dk1"/>
                </a:solidFill>
                <a:latin typeface="Calibri"/>
                <a:ea typeface="Calibri"/>
                <a:cs typeface="Calibri"/>
                <a:sym typeface="Calibri"/>
              </a:rPr>
              <a:t>, sometimes spelled "bedel", is an official of a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church</a:t>
            </a:r>
            <a:r>
              <a:rPr lang="en-US" sz="1200" b="0" i="0">
                <a:solidFill>
                  <a:schemeClr val="dk1"/>
                </a:solidFill>
                <a:latin typeface="Calibri"/>
                <a:ea typeface="Calibri"/>
                <a:cs typeface="Calibri"/>
                <a:sym typeface="Calibri"/>
              </a:rPr>
              <a:t> or </a:t>
            </a:r>
            <a:r>
              <a:rPr lang="en-US" sz="12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synagogue</a:t>
            </a:r>
            <a:r>
              <a:rPr lang="en-US" sz="1200" b="0" i="0">
                <a:solidFill>
                  <a:schemeClr val="dk1"/>
                </a:solidFill>
                <a:latin typeface="Calibri"/>
                <a:ea typeface="Calibri"/>
                <a:cs typeface="Calibri"/>
                <a:sym typeface="Calibri"/>
              </a:rPr>
              <a:t> who may usher, keep order, make reports, and assist in religious functions; or a minor official who carries out various civil, educational, or ceremonial duties.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term has pre-</a:t>
            </a:r>
            <a:r>
              <a:rPr lang="en-US" sz="1200" b="0" i="0" u="sng" strike="noStrik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Conquest</a:t>
            </a:r>
            <a:r>
              <a:rPr lang="en-US" sz="1200" b="0" i="0">
                <a:solidFill>
                  <a:schemeClr val="dk1"/>
                </a:solidFill>
                <a:latin typeface="Calibri"/>
                <a:ea typeface="Calibri"/>
                <a:cs typeface="Calibri"/>
                <a:sym typeface="Calibri"/>
              </a:rPr>
              <a:t> origins in </a:t>
            </a:r>
            <a:r>
              <a:rPr lang="en-US" sz="1200" b="0" i="0" u="sng" strike="noStrik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Old English</a:t>
            </a:r>
            <a:r>
              <a:rPr lang="en-US" sz="1200" b="0" i="0">
                <a:solidFill>
                  <a:schemeClr val="dk1"/>
                </a:solidFill>
                <a:latin typeface="Calibri"/>
                <a:ea typeface="Calibri"/>
                <a:cs typeface="Calibri"/>
                <a:sym typeface="Calibri"/>
              </a:rPr>
              <a:t>, deriving from the Old English </a:t>
            </a:r>
            <a:r>
              <a:rPr lang="en-US" sz="1200" b="0" i="1">
                <a:solidFill>
                  <a:schemeClr val="dk1"/>
                </a:solidFill>
                <a:latin typeface="Calibri"/>
                <a:ea typeface="Calibri"/>
                <a:cs typeface="Calibri"/>
                <a:sym typeface="Calibri"/>
              </a:rPr>
              <a:t>bydel</a:t>
            </a:r>
            <a:r>
              <a:rPr lang="en-US" sz="1200" b="0" i="0">
                <a:solidFill>
                  <a:schemeClr val="dk1"/>
                </a:solidFill>
                <a:latin typeface="Calibri"/>
                <a:ea typeface="Calibri"/>
                <a:cs typeface="Calibri"/>
                <a:sym typeface="Calibri"/>
              </a:rPr>
              <a:t> ("herald, messenger from an authority, preacher"), itself deriving from </a:t>
            </a:r>
            <a:r>
              <a:rPr lang="en-US" sz="1200" b="0" i="1">
                <a:solidFill>
                  <a:schemeClr val="dk1"/>
                </a:solidFill>
                <a:latin typeface="Calibri"/>
                <a:ea typeface="Calibri"/>
                <a:cs typeface="Calibri"/>
                <a:sym typeface="Calibri"/>
              </a:rPr>
              <a:t>beodan</a:t>
            </a:r>
            <a:r>
              <a:rPr lang="en-US" sz="1200" b="0" i="0">
                <a:solidFill>
                  <a:schemeClr val="dk1"/>
                </a:solidFill>
                <a:latin typeface="Calibri"/>
                <a:ea typeface="Calibri"/>
                <a:cs typeface="Calibri"/>
                <a:sym typeface="Calibri"/>
              </a:rPr>
              <a:t> ("to proclaim", which has a modern descendant in the </a:t>
            </a:r>
            <a:r>
              <a:rPr lang="en-US" sz="1200" b="0" i="0" u="sng" strike="noStrik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English</a:t>
            </a:r>
            <a:r>
              <a:rPr lang="en-US" sz="1200" b="0" i="0">
                <a:solidFill>
                  <a:schemeClr val="dk1"/>
                </a:solidFill>
                <a:latin typeface="Calibri"/>
                <a:ea typeface="Calibri"/>
                <a:cs typeface="Calibri"/>
                <a:sym typeface="Calibri"/>
              </a:rPr>
              <a:t> verb </a:t>
            </a:r>
            <a:r>
              <a:rPr lang="en-US" sz="1200" b="0" i="1">
                <a:solidFill>
                  <a:schemeClr val="dk1"/>
                </a:solidFill>
                <a:latin typeface="Calibri"/>
                <a:ea typeface="Calibri"/>
                <a:cs typeface="Calibri"/>
                <a:sym typeface="Calibri"/>
              </a:rPr>
              <a:t>bid</a:t>
            </a:r>
            <a:r>
              <a:rPr lang="en-US" sz="1200" b="0" i="0">
                <a:solidFill>
                  <a:schemeClr val="dk1"/>
                </a:solidFill>
                <a:latin typeface="Calibri"/>
                <a:ea typeface="Calibri"/>
                <a:cs typeface="Calibri"/>
                <a:sym typeface="Calibri"/>
              </a:rPr>
              <a:t>).</a:t>
            </a:r>
            <a:r>
              <a:rPr lang="en-US" sz="1200" b="0" i="0" u="sng" strike="noStrike" baseline="3000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[1]</a:t>
            </a:r>
            <a:r>
              <a:rPr lang="en-US" sz="1200" b="0" i="0">
                <a:solidFill>
                  <a:schemeClr val="dk1"/>
                </a:solidFill>
                <a:latin typeface="Calibri"/>
                <a:ea typeface="Calibri"/>
                <a:cs typeface="Calibri"/>
                <a:sym typeface="Calibri"/>
              </a:rPr>
              <a:t> In Old English it was a </a:t>
            </a:r>
            <a:r>
              <a:rPr lang="en-US" sz="1200" b="0" i="0" u="sng" strike="noStrik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title</a:t>
            </a:r>
            <a:r>
              <a:rPr lang="en-US" sz="1200" b="0" i="0">
                <a:solidFill>
                  <a:schemeClr val="dk1"/>
                </a:solidFill>
                <a:latin typeface="Calibri"/>
                <a:ea typeface="Calibri"/>
                <a:cs typeface="Calibri"/>
                <a:sym typeface="Calibri"/>
              </a:rPr>
              <a:t> given to an </a:t>
            </a:r>
            <a:r>
              <a:rPr lang="en-US" sz="1200" b="0" i="0" u="sng" strike="noStrike">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Anglo-Saxon</a:t>
            </a:r>
            <a:r>
              <a:rPr lang="en-US" sz="1200" b="0" i="0">
                <a:solidFill>
                  <a:schemeClr val="dk1"/>
                </a:solidFill>
                <a:latin typeface="Calibri"/>
                <a:ea typeface="Calibri"/>
                <a:cs typeface="Calibri"/>
                <a:sym typeface="Calibri"/>
              </a:rPr>
              <a:t> officer who summoned householders to council. It is also known in </a:t>
            </a:r>
            <a:r>
              <a:rPr lang="en-US" sz="1200" b="0" i="0" u="sng" strike="noStrike">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Medieval Latin</a:t>
            </a:r>
            <a:r>
              <a:rPr lang="en-US" sz="1200" b="0" i="0">
                <a:solidFill>
                  <a:schemeClr val="dk1"/>
                </a:solidFill>
                <a:latin typeface="Calibri"/>
                <a:ea typeface="Calibri"/>
                <a:cs typeface="Calibri"/>
                <a:sym typeface="Calibri"/>
              </a:rPr>
              <a:t> as </a:t>
            </a:r>
            <a:r>
              <a:rPr lang="en-US" sz="1200" b="0" i="1">
                <a:solidFill>
                  <a:schemeClr val="dk1"/>
                </a:solidFill>
                <a:latin typeface="Calibri"/>
                <a:ea typeface="Calibri"/>
                <a:cs typeface="Calibri"/>
                <a:sym typeface="Calibri"/>
              </a:rPr>
              <a:t>bedellus</a:t>
            </a:r>
            <a:r>
              <a:rPr lang="en-US" sz="1200" b="0" i="0">
                <a:solidFill>
                  <a:schemeClr val="dk1"/>
                </a:solidFill>
                <a:latin typeface="Calibri"/>
                <a:ea typeface="Calibri"/>
                <a:cs typeface="Calibri"/>
                <a:sym typeface="Calibri"/>
              </a:rPr>
              <a:t>.</a:t>
            </a:r>
            <a:endParaRPr/>
          </a:p>
          <a:p>
            <a:pPr marL="0" lvl="0" indent="0" algn="l" rtl="0">
              <a:spcBef>
                <a:spcPts val="0"/>
              </a:spcBef>
              <a:spcAft>
                <a:spcPts val="0"/>
              </a:spcAft>
              <a:buNone/>
            </a:pPr>
            <a:endParaRPr/>
          </a:p>
        </p:txBody>
      </p:sp>
      <p:sp>
        <p:nvSpPr>
          <p:cNvPr id="361" name="Google Shape;36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87"/>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562214"/>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87"/>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rmAutofit/>
          </a:bodyPr>
          <a:lstStyle>
            <a:lvl1pPr lvl="0" algn="l">
              <a:lnSpc>
                <a:spcPct val="100000"/>
              </a:lnSpc>
              <a:spcBef>
                <a:spcPts val="600"/>
              </a:spcBef>
              <a:spcAft>
                <a:spcPts val="0"/>
              </a:spcAft>
              <a:buSzPts val="2080"/>
              <a:buNone/>
              <a:defRPr sz="2600">
                <a:solidFill>
                  <a:srgbClr val="341108"/>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3" name="Google Shape;23;p8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6" name="Google Shape;26;p87"/>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7" name="Google Shape;27;p87"/>
          <p:cNvSpPr/>
          <p:nvPr/>
        </p:nvSpPr>
        <p:spPr>
          <a:xfrm>
            <a:off x="1157176" y="1345016"/>
            <a:ext cx="64008" cy="64008"/>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96"/>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62214"/>
              </a:buClr>
              <a:buSzPts val="2100"/>
              <a:buFont typeface="Gill Sans"/>
              <a:buNone/>
              <a:defRPr sz="21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9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9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9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9" name="Google Shape;89;p96"/>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rmAutofit/>
          </a:bodyPr>
          <a:lstStyle/>
          <a:p>
            <a:pPr marL="0" marR="0" lvl="0" indent="0" algn="l" rtl="0">
              <a:lnSpc>
                <a:spcPct val="93750"/>
              </a:lnSpc>
              <a:spcBef>
                <a:spcPts val="0"/>
              </a:spcBef>
              <a:spcAft>
                <a:spcPts val="0"/>
              </a:spcAft>
              <a:buClr>
                <a:schemeClr val="accent1"/>
              </a:buClr>
              <a:buSzPts val="2560"/>
              <a:buFont typeface="Noto Sans Symbols"/>
              <a:buNone/>
            </a:pPr>
            <a:endParaRPr sz="3200">
              <a:solidFill>
                <a:schemeClr val="dk1"/>
              </a:solidFill>
              <a:latin typeface="Gill Sans"/>
              <a:ea typeface="Gill Sans"/>
              <a:cs typeface="Gill Sans"/>
              <a:sym typeface="Gill Sans"/>
            </a:endParaRPr>
          </a:p>
        </p:txBody>
      </p:sp>
      <p:sp>
        <p:nvSpPr>
          <p:cNvPr id="90" name="Google Shape;90;p96"/>
          <p:cNvSpPr>
            <a:spLocks noGrp="1"/>
          </p:cNvSpPr>
          <p:nvPr>
            <p:ph type="pic" idx="2"/>
          </p:nvPr>
        </p:nvSpPr>
        <p:spPr>
          <a:xfrm>
            <a:off x="838200" y="1143003"/>
            <a:ext cx="4419600" cy="3514531"/>
          </a:xfrm>
          <a:prstGeom prst="roundRect">
            <a:avLst>
              <a:gd name="adj" fmla="val 783"/>
            </a:avLst>
          </a:prstGeom>
          <a:solidFill>
            <a:schemeClr val="lt2"/>
          </a:solidFill>
          <a:ln>
            <a:noFill/>
          </a:ln>
        </p:spPr>
      </p:sp>
      <p:sp>
        <p:nvSpPr>
          <p:cNvPr id="91" name="Google Shape;91;p96"/>
          <p:cNvSpPr/>
          <p:nvPr/>
        </p:nvSpPr>
        <p:spPr>
          <a:xfrm rot="-2131329">
            <a:off x="396725" y="954341"/>
            <a:ext cx="685800"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EAD8B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2" name="Google Shape;92;p96"/>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3" name="Google Shape;93;p96"/>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rm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lnSpc>
                <a:spcPct val="100000"/>
              </a:lnSpc>
              <a:spcBef>
                <a:spcPts val="550"/>
              </a:spcBef>
              <a:spcAft>
                <a:spcPts val="0"/>
              </a:spcAft>
              <a:buSzPts val="120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97"/>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97"/>
          <p:cNvSpPr txBox="1">
            <a:spLocks noGrp="1"/>
          </p:cNvSpPr>
          <p:nvPr>
            <p:ph type="body" idx="1"/>
          </p:nvPr>
        </p:nvSpPr>
        <p:spPr>
          <a:xfrm rot="5400000">
            <a:off x="2784348" y="99060"/>
            <a:ext cx="4800600" cy="749808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7" name="Google Shape;97;p9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98"/>
          <p:cNvSpPr txBox="1">
            <a:spLocks noGrp="1"/>
          </p:cNvSpPr>
          <p:nvPr>
            <p:ph type="title"/>
          </p:nvPr>
        </p:nvSpPr>
        <p:spPr>
          <a:xfrm rot="5400000">
            <a:off x="4846638" y="2286002"/>
            <a:ext cx="5851525" cy="1828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98"/>
          <p:cNvSpPr txBox="1">
            <a:spLocks noGrp="1"/>
          </p:cNvSpPr>
          <p:nvPr>
            <p:ph type="body" idx="1"/>
          </p:nvPr>
        </p:nvSpPr>
        <p:spPr>
          <a:xfrm rot="5400000">
            <a:off x="998538" y="419103"/>
            <a:ext cx="5851525" cy="5562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3" name="Google Shape;103;p9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9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9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22B5-0ECE-8743-C2E5-B17F004CBC7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A508B5-ABBC-F719-846C-A4043796064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CA35B7-CA35-EE23-6D6F-EF1A9E1AD5BD}"/>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5" name="Footer Placeholder 4">
            <a:extLst>
              <a:ext uri="{FF2B5EF4-FFF2-40B4-BE49-F238E27FC236}">
                <a16:creationId xmlns:a16="http://schemas.microsoft.com/office/drawing/2014/main" id="{D277D834-CB78-4138-0153-DAD4C11D5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3340F-C28C-6B0D-7150-2DA9B2053754}"/>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187309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8B43-5A71-11FF-726B-887EF5FFA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34A1C-F641-4C19-093B-0FCD737422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D5DAC-FB39-DA53-3AA1-D89E300FDA2E}"/>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5" name="Footer Placeholder 4">
            <a:extLst>
              <a:ext uri="{FF2B5EF4-FFF2-40B4-BE49-F238E27FC236}">
                <a16:creationId xmlns:a16="http://schemas.microsoft.com/office/drawing/2014/main" id="{7D69D4B5-996B-544E-A2DC-825A14CFB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1BCC0-A93C-9CA3-FF3E-19C8AA8C9EF9}"/>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221010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3A0F-0E5B-21EC-A984-C859BF49479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3D90DC-F6DC-DB38-E78B-0B95DE479A27}"/>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BFC9ED-041B-F426-5C5F-2EB01CA5F113}"/>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5" name="Footer Placeholder 4">
            <a:extLst>
              <a:ext uri="{FF2B5EF4-FFF2-40B4-BE49-F238E27FC236}">
                <a16:creationId xmlns:a16="http://schemas.microsoft.com/office/drawing/2014/main" id="{AD8CDF99-BA2C-DA82-26E9-61D46D70E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9529D-81D6-6751-FEF5-64861ACC66D4}"/>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382522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48CF-C1BB-77C9-DDB1-DA739E70F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98F31-E708-F3E6-B549-839E1680D4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AE12B1-6171-3594-69BA-C5AB020561B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301339-D708-7985-8C51-8F2FA6F63117}"/>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6" name="Footer Placeholder 5">
            <a:extLst>
              <a:ext uri="{FF2B5EF4-FFF2-40B4-BE49-F238E27FC236}">
                <a16:creationId xmlns:a16="http://schemas.microsoft.com/office/drawing/2014/main" id="{93D6C584-1135-3B7F-30A4-0069567519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59268-BC5B-D07A-F158-82ACFBA4F201}"/>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353269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360F-33AD-30F5-8C31-834C3D71686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F7D9A1-A212-EA67-897B-6D493986519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C91E9F-FA6E-14C0-020A-0EB7B0E0C6E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5490AF-93A0-B029-DCE3-933B0A912B0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021435-7B07-AE88-5804-922488BA0D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126C45-54CB-3265-3F37-57B29E365DEA}"/>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8" name="Footer Placeholder 7">
            <a:extLst>
              <a:ext uri="{FF2B5EF4-FFF2-40B4-BE49-F238E27FC236}">
                <a16:creationId xmlns:a16="http://schemas.microsoft.com/office/drawing/2014/main" id="{BA1B5A0F-B60C-B97B-A376-33E748F61A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E7BEB3-C539-8591-DB46-5F1A4651AEB8}"/>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333619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D73C1-86FF-9AA0-69E4-263A7E298A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588EE7-B121-5446-CABE-CA50DFAC4FF6}"/>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4" name="Footer Placeholder 3">
            <a:extLst>
              <a:ext uri="{FF2B5EF4-FFF2-40B4-BE49-F238E27FC236}">
                <a16:creationId xmlns:a16="http://schemas.microsoft.com/office/drawing/2014/main" id="{26673AF8-8454-E6BF-AF09-8C0D5BBE8D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B0951A-A94B-F7C2-E580-1F0A123C43C3}"/>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1518928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D63D6-7F40-0B03-4AB9-78170A71C828}"/>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3" name="Footer Placeholder 2">
            <a:extLst>
              <a:ext uri="{FF2B5EF4-FFF2-40B4-BE49-F238E27FC236}">
                <a16:creationId xmlns:a16="http://schemas.microsoft.com/office/drawing/2014/main" id="{DB02FC53-744A-396F-F2F2-150B297673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3F63BD-47A6-4887-213C-043ADA0E510D}"/>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90273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88"/>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88"/>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dirty="0"/>
          </a:p>
        </p:txBody>
      </p:sp>
      <p:sp>
        <p:nvSpPr>
          <p:cNvPr id="31" name="Google Shape;31;p8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154E-B1A8-A1EA-77D0-CCD3EDE02D6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33B24F-CA0C-71BC-39B1-4B5295442F7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C8C4E9-212A-D1E7-9B45-C897257DB3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12F19-FD9C-63CD-F623-D9B5A465EC94}"/>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6" name="Footer Placeholder 5">
            <a:extLst>
              <a:ext uri="{FF2B5EF4-FFF2-40B4-BE49-F238E27FC236}">
                <a16:creationId xmlns:a16="http://schemas.microsoft.com/office/drawing/2014/main" id="{3F386AC9-CEC9-9B95-EA02-6C5CA9099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062140-3A68-11D1-6329-EBCFCE16C4D9}"/>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2170285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979-B818-C5C3-F3BA-5FF7A7F9AE6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71D6D6-620D-6879-4550-C1533BF8F0E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0CB825-6D49-59D3-F903-57106BBA58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58241B-5AE4-AC3C-0A86-D18E736B5833}"/>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6" name="Footer Placeholder 5">
            <a:extLst>
              <a:ext uri="{FF2B5EF4-FFF2-40B4-BE49-F238E27FC236}">
                <a16:creationId xmlns:a16="http://schemas.microsoft.com/office/drawing/2014/main" id="{7A99DE7C-D266-943E-D809-895412F9B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EFA3A-BBC9-0672-A30A-502CF53D8AA8}"/>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28962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0A0E-B48E-2ABF-6357-BE5E4B3CFF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16A86F-711C-04DA-E695-E8ED2AD50F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C345F-C01B-E1EA-3368-A4F802D4AF34}"/>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5" name="Footer Placeholder 4">
            <a:extLst>
              <a:ext uri="{FF2B5EF4-FFF2-40B4-BE49-F238E27FC236}">
                <a16:creationId xmlns:a16="http://schemas.microsoft.com/office/drawing/2014/main" id="{71E2BB04-7FDE-45E4-DB3C-64C7D0252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B66D4-227C-7587-A37C-AEF0404D7B01}"/>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1649522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1F3E0-7CFD-8FEE-538D-36D335AA6D1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8AB645-EF67-D33B-3478-9C2236A29EE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BE9C4-C046-4BA3-8A0D-ADFAD784AEED}"/>
              </a:ext>
            </a:extLst>
          </p:cNvPr>
          <p:cNvSpPr>
            <a:spLocks noGrp="1"/>
          </p:cNvSpPr>
          <p:nvPr>
            <p:ph type="dt" sz="half" idx="10"/>
          </p:nvPr>
        </p:nvSpPr>
        <p:spPr/>
        <p:txBody>
          <a:bodyPr/>
          <a:lstStyle/>
          <a:p>
            <a:fld id="{3182C371-0116-BC43-AFC0-ADF35C296410}" type="datetimeFigureOut">
              <a:rPr lang="en-US" smtClean="0"/>
              <a:t>1/19/26</a:t>
            </a:fld>
            <a:endParaRPr lang="en-US"/>
          </a:p>
        </p:txBody>
      </p:sp>
      <p:sp>
        <p:nvSpPr>
          <p:cNvPr id="5" name="Footer Placeholder 4">
            <a:extLst>
              <a:ext uri="{FF2B5EF4-FFF2-40B4-BE49-F238E27FC236}">
                <a16:creationId xmlns:a16="http://schemas.microsoft.com/office/drawing/2014/main" id="{2CEA2EDD-DADB-9965-DA85-3C094C0C6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A8736-AF82-318E-F943-A1D1043F7EE5}"/>
              </a:ext>
            </a:extLst>
          </p:cNvPr>
          <p:cNvSpPr>
            <a:spLocks noGrp="1"/>
          </p:cNvSpPr>
          <p:nvPr>
            <p:ph type="sldNum" sz="quarter" idx="12"/>
          </p:nvPr>
        </p:nvSpPr>
        <p:spPr/>
        <p:txBody>
          <a:bodyPr/>
          <a:lstStyle/>
          <a:p>
            <a:fld id="{9C954431-5C17-EA46-8520-7310CF596C74}" type="slidenum">
              <a:rPr lang="en-US" smtClean="0"/>
              <a:t>‹#›</a:t>
            </a:fld>
            <a:endParaRPr lang="en-US"/>
          </a:p>
        </p:txBody>
      </p:sp>
    </p:spTree>
    <p:extLst>
      <p:ext uri="{BB962C8B-B14F-4D97-AF65-F5344CB8AC3E}">
        <p14:creationId xmlns:p14="http://schemas.microsoft.com/office/powerpoint/2010/main" val="2966562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FD41-E2E8-A3CF-1D09-D6E7AD15FE7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E942C5-ED8C-B06E-DAD9-788DF1DA149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733CC3-65CC-007C-5D74-AE051EE7745A}"/>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5" name="Footer Placeholder 4">
            <a:extLst>
              <a:ext uri="{FF2B5EF4-FFF2-40B4-BE49-F238E27FC236}">
                <a16:creationId xmlns:a16="http://schemas.microsoft.com/office/drawing/2014/main" id="{B25C674F-275B-4687-1D34-3C771F388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BAE47-4FF9-10C0-6D68-F675DC668560}"/>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2324532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B394D-7E84-F2B6-4E35-188178411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4B2CB-DE76-5CBC-BCF2-49B110DB08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E8B2E-280B-83BA-6B71-145049B7C157}"/>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5" name="Footer Placeholder 4">
            <a:extLst>
              <a:ext uri="{FF2B5EF4-FFF2-40B4-BE49-F238E27FC236}">
                <a16:creationId xmlns:a16="http://schemas.microsoft.com/office/drawing/2014/main" id="{B1CF0BCD-931F-8770-F29B-4741D5573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1B13A-78EE-223A-6F0C-B85A148BD119}"/>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1312212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C56F-79C6-10BC-A197-ECDBFD525A0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C77701-0EEC-0DA9-5F8C-F9CAEFEA8765}"/>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F6915-C546-F900-0C76-001DD9ECE05D}"/>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5" name="Footer Placeholder 4">
            <a:extLst>
              <a:ext uri="{FF2B5EF4-FFF2-40B4-BE49-F238E27FC236}">
                <a16:creationId xmlns:a16="http://schemas.microsoft.com/office/drawing/2014/main" id="{E5953F78-54AD-6151-CE89-88C794FEC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2BCDA-9C9D-F425-C886-FADA4D8317BE}"/>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79692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4634-AE28-B47F-3D1C-AA36A0B89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3FC49-4C8B-3C11-A7C4-D1FBE328413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44527D-EB8D-0232-75E4-990FE1BDA25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37ED9-3212-5504-2110-33D0796C5953}"/>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6" name="Footer Placeholder 5">
            <a:extLst>
              <a:ext uri="{FF2B5EF4-FFF2-40B4-BE49-F238E27FC236}">
                <a16:creationId xmlns:a16="http://schemas.microsoft.com/office/drawing/2014/main" id="{FA2008CE-D4F8-1255-D8CA-CB257E0BC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9BDB9-89BD-1507-585B-CA5A7FBFA04B}"/>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3862540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E177-B814-8E54-BD07-3C8E541120F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3F4B2-5CB4-0063-AD22-3C217DBFABF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5AFED9-2F3C-B849-10DB-C7F3A5FA2A5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6E4ECB-DFFD-C068-0199-E5D978BC535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08DA4-C5F3-73F2-E91D-2A4347F95EB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E13882-13FD-BA5C-D7E4-CE29B1126500}"/>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8" name="Footer Placeholder 7">
            <a:extLst>
              <a:ext uri="{FF2B5EF4-FFF2-40B4-BE49-F238E27FC236}">
                <a16:creationId xmlns:a16="http://schemas.microsoft.com/office/drawing/2014/main" id="{3E3E054A-5D75-FE64-C5ED-68CDA124A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EABFEB-EBBC-3AF4-9111-2AC3F5A33A82}"/>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3498835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9954-76E7-86C3-D257-B298BF3A77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0A8BB0-A7E5-C938-B934-2696BDA19129}"/>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4" name="Footer Placeholder 3">
            <a:extLst>
              <a:ext uri="{FF2B5EF4-FFF2-40B4-BE49-F238E27FC236}">
                <a16:creationId xmlns:a16="http://schemas.microsoft.com/office/drawing/2014/main" id="{4B5AEDDB-4C5E-60C9-AE1B-C037D549C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52B628-C239-7270-8317-A217D208ABAB}"/>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70767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34"/>
        <p:cNvGrpSpPr/>
        <p:nvPr/>
      </p:nvGrpSpPr>
      <p:grpSpPr>
        <a:xfrm>
          <a:off x="0" y="0"/>
          <a:ext cx="0" cy="0"/>
          <a:chOff x="0" y="0"/>
          <a:chExt cx="0" cy="0"/>
        </a:xfrm>
      </p:grpSpPr>
      <p:sp>
        <p:nvSpPr>
          <p:cNvPr id="35" name="Google Shape;35;p8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9"/>
          <p:cNvSpPr>
            <a:spLocks noGrp="1"/>
          </p:cNvSpPr>
          <p:nvPr>
            <p:ph type="dgm" idx="2"/>
          </p:nvPr>
        </p:nvSpPr>
        <p:spPr>
          <a:xfrm>
            <a:off x="685800" y="1981200"/>
            <a:ext cx="7772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R="0" lvl="2"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R="0" lvl="3"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R="0" lvl="4"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R="0" lvl="5"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R="0" lvl="6"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R="0" lvl="7"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R="0" lvl="8"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37" name="Google Shape;37;p8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1200">
                <a:solidFill>
                  <a:srgbClr val="B3A787"/>
                </a:solidFill>
                <a:latin typeface="Gill Sans"/>
                <a:ea typeface="Gill Sans"/>
                <a:cs typeface="Gill Sans"/>
                <a:sym typeface="Gill Sans"/>
              </a:defRPr>
            </a:lvl1pPr>
            <a:lvl2pPr marL="0" lvl="1" indent="0" algn="ctr">
              <a:spcBef>
                <a:spcPts val="0"/>
              </a:spcBef>
              <a:buNone/>
              <a:defRPr sz="1200">
                <a:solidFill>
                  <a:srgbClr val="B3A787"/>
                </a:solidFill>
                <a:latin typeface="Gill Sans"/>
                <a:ea typeface="Gill Sans"/>
                <a:cs typeface="Gill Sans"/>
                <a:sym typeface="Gill Sans"/>
              </a:defRPr>
            </a:lvl2pPr>
            <a:lvl3pPr marL="0" lvl="2" indent="0" algn="ctr">
              <a:spcBef>
                <a:spcPts val="0"/>
              </a:spcBef>
              <a:buNone/>
              <a:defRPr sz="1200">
                <a:solidFill>
                  <a:srgbClr val="B3A787"/>
                </a:solidFill>
                <a:latin typeface="Gill Sans"/>
                <a:ea typeface="Gill Sans"/>
                <a:cs typeface="Gill Sans"/>
                <a:sym typeface="Gill Sans"/>
              </a:defRPr>
            </a:lvl3pPr>
            <a:lvl4pPr marL="0" lvl="3" indent="0" algn="ctr">
              <a:spcBef>
                <a:spcPts val="0"/>
              </a:spcBef>
              <a:buNone/>
              <a:defRPr sz="1200">
                <a:solidFill>
                  <a:srgbClr val="B3A787"/>
                </a:solidFill>
                <a:latin typeface="Gill Sans"/>
                <a:ea typeface="Gill Sans"/>
                <a:cs typeface="Gill Sans"/>
                <a:sym typeface="Gill Sans"/>
              </a:defRPr>
            </a:lvl4pPr>
            <a:lvl5pPr marL="0" lvl="4" indent="0" algn="ctr">
              <a:spcBef>
                <a:spcPts val="0"/>
              </a:spcBef>
              <a:buNone/>
              <a:defRPr sz="1200">
                <a:solidFill>
                  <a:srgbClr val="B3A787"/>
                </a:solidFill>
                <a:latin typeface="Gill Sans"/>
                <a:ea typeface="Gill Sans"/>
                <a:cs typeface="Gill Sans"/>
                <a:sym typeface="Gill Sans"/>
              </a:defRPr>
            </a:lvl5pPr>
            <a:lvl6pPr marL="0" lvl="5" indent="0" algn="ctr">
              <a:spcBef>
                <a:spcPts val="0"/>
              </a:spcBef>
              <a:buNone/>
              <a:defRPr sz="1200">
                <a:solidFill>
                  <a:srgbClr val="B3A787"/>
                </a:solidFill>
                <a:latin typeface="Gill Sans"/>
                <a:ea typeface="Gill Sans"/>
                <a:cs typeface="Gill Sans"/>
                <a:sym typeface="Gill Sans"/>
              </a:defRPr>
            </a:lvl6pPr>
            <a:lvl7pPr marL="0" lvl="6" indent="0" algn="ctr">
              <a:spcBef>
                <a:spcPts val="0"/>
              </a:spcBef>
              <a:buNone/>
              <a:defRPr sz="1200">
                <a:solidFill>
                  <a:srgbClr val="B3A787"/>
                </a:solidFill>
                <a:latin typeface="Gill Sans"/>
                <a:ea typeface="Gill Sans"/>
                <a:cs typeface="Gill Sans"/>
                <a:sym typeface="Gill Sans"/>
              </a:defRPr>
            </a:lvl7pPr>
            <a:lvl8pPr marL="0" lvl="7" indent="0" algn="ctr">
              <a:spcBef>
                <a:spcPts val="0"/>
              </a:spcBef>
              <a:buNone/>
              <a:defRPr sz="1200">
                <a:solidFill>
                  <a:srgbClr val="B3A787"/>
                </a:solidFill>
                <a:latin typeface="Gill Sans"/>
                <a:ea typeface="Gill Sans"/>
                <a:cs typeface="Gill Sans"/>
                <a:sym typeface="Gill Sans"/>
              </a:defRPr>
            </a:lvl8pPr>
            <a:lvl9pPr marL="0" lvl="8" indent="0" algn="ctr">
              <a:spcBef>
                <a:spcPts val="0"/>
              </a:spcBef>
              <a:buNone/>
              <a:defRPr sz="1200">
                <a:solidFill>
                  <a:srgbClr val="B3A787"/>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18E439-F3F5-9781-38A5-94A78FC1AAE1}"/>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3" name="Footer Placeholder 2">
            <a:extLst>
              <a:ext uri="{FF2B5EF4-FFF2-40B4-BE49-F238E27FC236}">
                <a16:creationId xmlns:a16="http://schemas.microsoft.com/office/drawing/2014/main" id="{D7423EBB-4A29-96F4-6C28-F24C746992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DA10C1-1BC3-41A0-E36F-95745F39D6F7}"/>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3179102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4F29-0E07-3044-5F7D-329D29FD4CD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5AD413-C1FE-230B-CD58-7C733813C28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1B7F52-7BCB-54A5-9DE6-71A644BC471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98B1F-ACFD-8D43-5ECD-5D3CCE640545}"/>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6" name="Footer Placeholder 5">
            <a:extLst>
              <a:ext uri="{FF2B5EF4-FFF2-40B4-BE49-F238E27FC236}">
                <a16:creationId xmlns:a16="http://schemas.microsoft.com/office/drawing/2014/main" id="{68E81DB2-7142-E228-A3B5-4E9DC179CB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46D8F-443C-70F8-88AD-4A34EF427FC2}"/>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1362565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E744-02F2-5B04-99AA-803A2BC15B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CCD9A-8B1C-A64C-97E3-4217818940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19D512-31A4-9F41-9421-17A1C46FABE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6C806-3E15-D7C1-F94E-26B629727881}"/>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6" name="Footer Placeholder 5">
            <a:extLst>
              <a:ext uri="{FF2B5EF4-FFF2-40B4-BE49-F238E27FC236}">
                <a16:creationId xmlns:a16="http://schemas.microsoft.com/office/drawing/2014/main" id="{6F1DEB5A-FC59-D777-B7C0-1DDADFC97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3D982C-6F61-EFAD-733E-542B628BAB81}"/>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3626810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1082-A63F-6866-61F3-06A427C481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6B7067-F070-10B0-A70E-8BE6826D3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82232-B6AE-CA3C-CBE4-932339BB4BA4}"/>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5" name="Footer Placeholder 4">
            <a:extLst>
              <a:ext uri="{FF2B5EF4-FFF2-40B4-BE49-F238E27FC236}">
                <a16:creationId xmlns:a16="http://schemas.microsoft.com/office/drawing/2014/main" id="{B1FB01D8-7368-69DA-8A34-043B86A55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F31EA-BD91-42FE-49CD-1A47E34A26B5}"/>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1706022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F033C7-C828-268B-D96B-38EB13B1085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471D0F-3556-59A0-5AD6-4D833036232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78913-667A-A3AC-2053-451378BD115B}"/>
              </a:ext>
            </a:extLst>
          </p:cNvPr>
          <p:cNvSpPr>
            <a:spLocks noGrp="1"/>
          </p:cNvSpPr>
          <p:nvPr>
            <p:ph type="dt" sz="half" idx="10"/>
          </p:nvPr>
        </p:nvSpPr>
        <p:spPr/>
        <p:txBody>
          <a:bodyPr/>
          <a:lstStyle/>
          <a:p>
            <a:fld id="{DEB9D830-916F-E845-88C4-0FD449D3D7B5}" type="datetimeFigureOut">
              <a:rPr lang="en-US" smtClean="0"/>
              <a:t>1/19/26</a:t>
            </a:fld>
            <a:endParaRPr lang="en-US"/>
          </a:p>
        </p:txBody>
      </p:sp>
      <p:sp>
        <p:nvSpPr>
          <p:cNvPr id="5" name="Footer Placeholder 4">
            <a:extLst>
              <a:ext uri="{FF2B5EF4-FFF2-40B4-BE49-F238E27FC236}">
                <a16:creationId xmlns:a16="http://schemas.microsoft.com/office/drawing/2014/main" id="{C80A3086-A372-67E7-1570-CDE47ECF3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D8C9E-AAE5-D568-C49E-7D2FCA4B7364}"/>
              </a:ext>
            </a:extLst>
          </p:cNvPr>
          <p:cNvSpPr>
            <a:spLocks noGrp="1"/>
          </p:cNvSpPr>
          <p:nvPr>
            <p:ph type="sldNum" sz="quarter" idx="12"/>
          </p:nvPr>
        </p:nvSpPr>
        <p:spPr/>
        <p:txBody>
          <a:bodyPr/>
          <a:lstStyle/>
          <a:p>
            <a:fld id="{F57E84CB-0EF1-5E40-A4A2-6BF974175A4B}" type="slidenum">
              <a:rPr lang="en-US" smtClean="0"/>
              <a:t>‹#›</a:t>
            </a:fld>
            <a:endParaRPr lang="en-US"/>
          </a:p>
        </p:txBody>
      </p:sp>
    </p:spTree>
    <p:extLst>
      <p:ext uri="{BB962C8B-B14F-4D97-AF65-F5344CB8AC3E}">
        <p14:creationId xmlns:p14="http://schemas.microsoft.com/office/powerpoint/2010/main" val="84088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90"/>
          <p:cNvSpPr/>
          <p:nvPr/>
        </p:nvSpPr>
        <p:spPr>
          <a:xfrm>
            <a:off x="2282890" y="-54"/>
            <a:ext cx="6858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 name="Google Shape;42;p90"/>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562214"/>
              </a:buClr>
              <a:buSzPts val="4000"/>
              <a:buFont typeface="Gill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90"/>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rmAutofit/>
          </a:bodyPr>
          <a:lstStyle>
            <a:lvl1pPr marL="457200" lvl="0" indent="-228600" algn="l">
              <a:lnSpc>
                <a:spcPct val="115000"/>
              </a:lnSpc>
              <a:spcBef>
                <a:spcPts val="0"/>
              </a:spcBef>
              <a:spcAft>
                <a:spcPts val="0"/>
              </a:spcAft>
              <a:buSzPts val="1600"/>
              <a:buNone/>
              <a:defRPr sz="2000">
                <a:solidFill>
                  <a:srgbClr val="341108"/>
                </a:solidFill>
              </a:defRPr>
            </a:lvl1pPr>
            <a:lvl2pPr marL="914400" lvl="1" indent="-228600" algn="l">
              <a:lnSpc>
                <a:spcPct val="100000"/>
              </a:lnSpc>
              <a:spcBef>
                <a:spcPts val="55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4" name="Google Shape;44;p9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9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90"/>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7" name="Google Shape;47;p90"/>
          <p:cNvSpPr/>
          <p:nvPr/>
        </p:nvSpPr>
        <p:spPr>
          <a:xfrm>
            <a:off x="2286000" y="0"/>
            <a:ext cx="76200"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8" name="Google Shape;48;p90"/>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49" name="Google Shape;49;p90"/>
          <p:cNvSpPr/>
          <p:nvPr/>
        </p:nvSpPr>
        <p:spPr>
          <a:xfrm>
            <a:off x="2408064" y="2745870"/>
            <a:ext cx="64008" cy="64008"/>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91"/>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1"/>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3" name="Google Shape;53;p91"/>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9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92"/>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562214"/>
              </a:buClr>
              <a:buSzPts val="4500"/>
              <a:buFont typeface="Gill Sans"/>
              <a:buNone/>
              <a:defRPr sz="4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2"/>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0" name="Google Shape;60;p92"/>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1" name="Google Shape;61;p92"/>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2" name="Google Shape;62;p92"/>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3" name="Google Shape;63;p9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3"/>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94"/>
          <p:cNvSpPr/>
          <p:nvPr/>
        </p:nvSpPr>
        <p:spPr>
          <a:xfrm>
            <a:off x="1014984" y="0"/>
            <a:ext cx="81290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3" name="Google Shape;73;p9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6" name="Google Shape;76;p94"/>
          <p:cNvSpPr/>
          <p:nvPr/>
        </p:nvSpPr>
        <p:spPr>
          <a:xfrm>
            <a:off x="1014984" y="-54"/>
            <a:ext cx="73152"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95"/>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562214"/>
              </a:buClr>
              <a:buSzPts val="2200"/>
              <a:buFont typeface="Gill Sans"/>
              <a:buNone/>
              <a:defRPr sz="2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95"/>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55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0" name="Google Shape;80;p95"/>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rmAutofit/>
          </a:bodyPr>
          <a:lstStyle>
            <a:lvl1pPr marL="457200" lvl="0" indent="-391160" algn="l">
              <a:lnSpc>
                <a:spcPct val="100000"/>
              </a:lnSpc>
              <a:spcBef>
                <a:spcPts val="600"/>
              </a:spcBef>
              <a:spcAft>
                <a:spcPts val="0"/>
              </a:spcAft>
              <a:buSzPts val="2560"/>
              <a:buChar char="⚫"/>
              <a:defRPr sz="3200"/>
            </a:lvl1pPr>
            <a:lvl2pPr marL="914400" lvl="1" indent="-406400" algn="l">
              <a:lnSpc>
                <a:spcPct val="100000"/>
              </a:lnSpc>
              <a:spcBef>
                <a:spcPts val="55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1" name="Google Shape;81;p9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5"/>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6C7D"/>
        </a:solidFill>
        <a:effectLst/>
      </p:bgPr>
    </p:bg>
    <p:spTree>
      <p:nvGrpSpPr>
        <p:cNvPr id="1" name="Shape 9"/>
        <p:cNvGrpSpPr/>
        <p:nvPr/>
      </p:nvGrpSpPr>
      <p:grpSpPr>
        <a:xfrm>
          <a:off x="0" y="0"/>
          <a:ext cx="0" cy="0"/>
          <a:chOff x="0" y="0"/>
          <a:chExt cx="0" cy="0"/>
        </a:xfrm>
      </p:grpSpPr>
      <p:sp>
        <p:nvSpPr>
          <p:cNvPr id="10" name="Google Shape;10;p86"/>
          <p:cNvSpPr/>
          <p:nvPr/>
        </p:nvSpPr>
        <p:spPr>
          <a:xfrm>
            <a:off x="-815927" y="-815922"/>
            <a:ext cx="1638887" cy="1638887"/>
          </a:xfrm>
          <a:prstGeom prst="pie">
            <a:avLst>
              <a:gd name="adj1" fmla="val 0"/>
              <a:gd name="adj2" fmla="val 5402120"/>
            </a:avLst>
          </a:prstGeom>
          <a:solidFill>
            <a:srgbClr val="FEF9F3">
              <a:alpha val="32941"/>
            </a:srgbClr>
          </a:solidFill>
          <a:ln w="9525" cap="rnd" cmpd="sng">
            <a:solidFill>
              <a:srgbClr val="D1C1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86"/>
          <p:cNvSpPr/>
          <p:nvPr/>
        </p:nvSpPr>
        <p:spPr>
          <a:xfrm>
            <a:off x="168816" y="21102"/>
            <a:ext cx="1702191" cy="1702191"/>
          </a:xfrm>
          <a:prstGeom prst="ellipse">
            <a:avLst/>
          </a:prstGeom>
          <a:noFill/>
          <a:ln w="27300" cap="rnd" cmpd="sng">
            <a:solidFill>
              <a:srgbClr val="FFF5DB"/>
            </a:solidFill>
            <a:prstDash val="solid"/>
            <a:round/>
            <a:headEnd type="none" w="sm" len="sm"/>
            <a:tailEnd type="none" w="sm" len="sm"/>
          </a:ln>
          <a:effectLst>
            <a:outerShdw blurRad="25400" dist="25400" dir="5400000" algn="tl" rotWithShape="0">
              <a:srgbClr val="ADA48C">
                <a:alpha val="8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 name="Google Shape;12;p86"/>
          <p:cNvSpPr/>
          <p:nvPr/>
        </p:nvSpPr>
        <p:spPr>
          <a:xfrm rot="2315675">
            <a:off x="182881" y="1055077"/>
            <a:ext cx="1125717"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3" name="Google Shape;13;p86"/>
          <p:cNvSpPr/>
          <p:nvPr/>
        </p:nvSpPr>
        <p:spPr>
          <a:xfrm>
            <a:off x="1012873" y="-54"/>
            <a:ext cx="8131127"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 name="Google Shape;14;p86"/>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562214"/>
              </a:buClr>
              <a:buSzPts val="4300"/>
              <a:buFont typeface="Gill Sans"/>
              <a:buNone/>
              <a:defRPr sz="4300" b="0" i="0" u="none" strike="noStrike" cap="none">
                <a:solidFill>
                  <a:srgbClr val="56221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5" name="Google Shape;15;p86"/>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dirty="0"/>
          </a:p>
        </p:txBody>
      </p:sp>
      <p:sp>
        <p:nvSpPr>
          <p:cNvPr id="16" name="Google Shape;16;p8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8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8" name="Google Shape;18;p8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B3A787"/>
                </a:solidFill>
                <a:latin typeface="Gill Sans"/>
                <a:ea typeface="Gill Sans"/>
                <a:cs typeface="Gill Sans"/>
                <a:sym typeface="Gill Sans"/>
              </a:defRPr>
            </a:lvl1pPr>
            <a:lvl2pPr marL="0" marR="0" lvl="1" indent="0" algn="ctr" rtl="0">
              <a:spcBef>
                <a:spcPts val="0"/>
              </a:spcBef>
              <a:buNone/>
              <a:defRPr sz="1200" b="0" i="0" u="none" strike="noStrike" cap="none">
                <a:solidFill>
                  <a:srgbClr val="B3A787"/>
                </a:solidFill>
                <a:latin typeface="Gill Sans"/>
                <a:ea typeface="Gill Sans"/>
                <a:cs typeface="Gill Sans"/>
                <a:sym typeface="Gill Sans"/>
              </a:defRPr>
            </a:lvl2pPr>
            <a:lvl3pPr marL="0" marR="0" lvl="2" indent="0" algn="ctr" rtl="0">
              <a:spcBef>
                <a:spcPts val="0"/>
              </a:spcBef>
              <a:buNone/>
              <a:defRPr sz="1200" b="0" i="0" u="none" strike="noStrike" cap="none">
                <a:solidFill>
                  <a:srgbClr val="B3A787"/>
                </a:solidFill>
                <a:latin typeface="Gill Sans"/>
                <a:ea typeface="Gill Sans"/>
                <a:cs typeface="Gill Sans"/>
                <a:sym typeface="Gill Sans"/>
              </a:defRPr>
            </a:lvl3pPr>
            <a:lvl4pPr marL="0" marR="0" lvl="3" indent="0" algn="ctr" rtl="0">
              <a:spcBef>
                <a:spcPts val="0"/>
              </a:spcBef>
              <a:buNone/>
              <a:defRPr sz="1200" b="0" i="0" u="none" strike="noStrike" cap="none">
                <a:solidFill>
                  <a:srgbClr val="B3A787"/>
                </a:solidFill>
                <a:latin typeface="Gill Sans"/>
                <a:ea typeface="Gill Sans"/>
                <a:cs typeface="Gill Sans"/>
                <a:sym typeface="Gill Sans"/>
              </a:defRPr>
            </a:lvl4pPr>
            <a:lvl5pPr marL="0" marR="0" lvl="4" indent="0" algn="ctr" rtl="0">
              <a:spcBef>
                <a:spcPts val="0"/>
              </a:spcBef>
              <a:buNone/>
              <a:defRPr sz="1200" b="0" i="0" u="none" strike="noStrike" cap="none">
                <a:solidFill>
                  <a:srgbClr val="B3A787"/>
                </a:solidFill>
                <a:latin typeface="Gill Sans"/>
                <a:ea typeface="Gill Sans"/>
                <a:cs typeface="Gill Sans"/>
                <a:sym typeface="Gill Sans"/>
              </a:defRPr>
            </a:lvl5pPr>
            <a:lvl6pPr marL="0" marR="0" lvl="5" indent="0" algn="ctr" rtl="0">
              <a:spcBef>
                <a:spcPts val="0"/>
              </a:spcBef>
              <a:buNone/>
              <a:defRPr sz="1200" b="0" i="0" u="none" strike="noStrike" cap="none">
                <a:solidFill>
                  <a:srgbClr val="B3A787"/>
                </a:solidFill>
                <a:latin typeface="Gill Sans"/>
                <a:ea typeface="Gill Sans"/>
                <a:cs typeface="Gill Sans"/>
                <a:sym typeface="Gill Sans"/>
              </a:defRPr>
            </a:lvl6pPr>
            <a:lvl7pPr marL="0" marR="0" lvl="6" indent="0" algn="ctr" rtl="0">
              <a:spcBef>
                <a:spcPts val="0"/>
              </a:spcBef>
              <a:buNone/>
              <a:defRPr sz="1200" b="0" i="0" u="none" strike="noStrike" cap="none">
                <a:solidFill>
                  <a:srgbClr val="B3A787"/>
                </a:solidFill>
                <a:latin typeface="Gill Sans"/>
                <a:ea typeface="Gill Sans"/>
                <a:cs typeface="Gill Sans"/>
                <a:sym typeface="Gill Sans"/>
              </a:defRPr>
            </a:lvl7pPr>
            <a:lvl8pPr marL="0" marR="0" lvl="7" indent="0" algn="ctr" rtl="0">
              <a:spcBef>
                <a:spcPts val="0"/>
              </a:spcBef>
              <a:buNone/>
              <a:defRPr sz="1200" b="0" i="0" u="none" strike="noStrike" cap="none">
                <a:solidFill>
                  <a:srgbClr val="B3A787"/>
                </a:solidFill>
                <a:latin typeface="Gill Sans"/>
                <a:ea typeface="Gill Sans"/>
                <a:cs typeface="Gill Sans"/>
                <a:sym typeface="Gill Sans"/>
              </a:defRPr>
            </a:lvl8pPr>
            <a:lvl9pPr marL="0" marR="0" lvl="8" indent="0" algn="ctr" rtl="0">
              <a:spcBef>
                <a:spcPts val="0"/>
              </a:spcBef>
              <a:buNone/>
              <a:defRPr sz="1200" b="0" i="0" u="none" strike="noStrike" cap="none">
                <a:solidFill>
                  <a:srgbClr val="B3A787"/>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86"/>
          <p:cNvSpPr/>
          <p:nvPr/>
        </p:nvSpPr>
        <p:spPr>
          <a:xfrm>
            <a:off x="1014984" y="-54"/>
            <a:ext cx="73152"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36E783-3B57-8E84-2707-503B0F31E29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201844-2BBC-3426-19EC-58901D847E6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8D7675-5C3F-E6A9-EE90-A8138C84BB4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82C371-0116-BC43-AFC0-ADF35C296410}" type="datetimeFigureOut">
              <a:rPr lang="en-US" smtClean="0"/>
              <a:t>1/19/26</a:t>
            </a:fld>
            <a:endParaRPr lang="en-US"/>
          </a:p>
        </p:txBody>
      </p:sp>
      <p:sp>
        <p:nvSpPr>
          <p:cNvPr id="5" name="Footer Placeholder 4">
            <a:extLst>
              <a:ext uri="{FF2B5EF4-FFF2-40B4-BE49-F238E27FC236}">
                <a16:creationId xmlns:a16="http://schemas.microsoft.com/office/drawing/2014/main" id="{57AEDA9E-8CBF-8A68-DE1E-928D7A595B6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380BFE-41E6-3464-E03C-5EF1767E97E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954431-5C17-EA46-8520-7310CF596C74}" type="slidenum">
              <a:rPr lang="en-US" smtClean="0"/>
              <a:t>‹#›</a:t>
            </a:fld>
            <a:endParaRPr lang="en-US"/>
          </a:p>
        </p:txBody>
      </p:sp>
    </p:spTree>
    <p:extLst>
      <p:ext uri="{BB962C8B-B14F-4D97-AF65-F5344CB8AC3E}">
        <p14:creationId xmlns:p14="http://schemas.microsoft.com/office/powerpoint/2010/main" val="28282155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5530B-CFC2-28DD-C57E-913E3EFE923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E57415-6DF5-4C69-7A7A-D8501A03F3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AC65F-3A22-0181-1BCE-BEEA7BEACEC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B9D830-916F-E845-88C4-0FD449D3D7B5}" type="datetimeFigureOut">
              <a:rPr lang="en-US" smtClean="0"/>
              <a:t>1/19/26</a:t>
            </a:fld>
            <a:endParaRPr lang="en-US"/>
          </a:p>
        </p:txBody>
      </p:sp>
      <p:sp>
        <p:nvSpPr>
          <p:cNvPr id="5" name="Footer Placeholder 4">
            <a:extLst>
              <a:ext uri="{FF2B5EF4-FFF2-40B4-BE49-F238E27FC236}">
                <a16:creationId xmlns:a16="http://schemas.microsoft.com/office/drawing/2014/main" id="{BAEF0669-4BD6-CF69-FF1F-0933C8800FB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81D664-0585-0B2F-F2F8-D22536F18C0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7E84CB-0EF1-5E40-A4A2-6BF974175A4B}" type="slidenum">
              <a:rPr lang="en-US" smtClean="0"/>
              <a:t>‹#›</a:t>
            </a:fld>
            <a:endParaRPr lang="en-US"/>
          </a:p>
        </p:txBody>
      </p:sp>
    </p:spTree>
    <p:extLst>
      <p:ext uri="{BB962C8B-B14F-4D97-AF65-F5344CB8AC3E}">
        <p14:creationId xmlns:p14="http://schemas.microsoft.com/office/powerpoint/2010/main" val="38685918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mailto:wkovarik@radford.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tsu.edu/first-amendment/article/186/new-york-times-co-v-sulliva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Equal_justice_under_law" TargetMode="External"/><Relationship Id="rId7" Type="http://schemas.openxmlformats.org/officeDocument/2006/relationships/hyperlink" Target="https://en.wikipedia.org/wiki/Living_Constitutio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en.wikipedia.org/wiki/Originalism" TargetMode="External"/><Relationship Id="rId5" Type="http://schemas.openxmlformats.org/officeDocument/2006/relationships/hyperlink" Target="https://en.wikipedia.org/wiki/Due_process" TargetMode="External"/><Relationship Id="rId4" Type="http://schemas.openxmlformats.org/officeDocument/2006/relationships/hyperlink" Target="https://en.wikipedia.org/wiki/Preceden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Equal_justice_under_law"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en.wikipedia.org/wiki/Stare_decisis" TargetMode="External"/><Relationship Id="rId5" Type="http://schemas.openxmlformats.org/officeDocument/2006/relationships/hyperlink" Target="https://en.wikipedia.org/wiki/Constitutionality" TargetMode="External"/><Relationship Id="rId4" Type="http://schemas.openxmlformats.org/officeDocument/2006/relationships/hyperlink" Target="https://en.wikipedia.org/wiki/Due_proces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Supremacy_Claus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en.wikipedia.org/wiki/Incorporation_of_the_Bill_of_Rights" TargetMode="External"/><Relationship Id="rId4" Type="http://schemas.openxmlformats.org/officeDocument/2006/relationships/hyperlink" Target="https://en.wikipedia.org/wiki/Fourteenth_Amendment_to_the_United_States_Constitutio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en.wikipedia.org/wiki/Central_Hudson_Gas_&amp;_Electric_Corp._v._Public_Service_Commissio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en.wikipedia.org/wiki/Central_Hudson_Gas_&amp;_Electric_Corp._v._Public_Service_Commissio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en.wikipedia.org/wiki/Central_Hudson_Gas_&amp;_Electric_Corp._v._Public_Service_Commission"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en.wikipedia.org/wiki/Strict_scrutiny" TargetMode="External"/><Relationship Id="rId5" Type="http://schemas.openxmlformats.org/officeDocument/2006/relationships/hyperlink" Target="https://en.wikipedia.org/wiki/Clarence_Thomas" TargetMode="External"/><Relationship Id="rId4" Type="http://schemas.openxmlformats.org/officeDocument/2006/relationships/hyperlink" Target="https://en.wikipedia.org/wiki/Associate_Justice_of_the_United_States_Supreme_Court"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revolutionsincommunication.com/law/?page_id=19"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en.wikipedia.org/wiki/Zechariah_Chafee"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en.wikipedia.org/wiki/Schenck_v._United_States" TargetMode="External"/><Relationship Id="rId4" Type="http://schemas.openxmlformats.org/officeDocument/2006/relationships/hyperlink" Target="https://play.google.com/books/reader?id=XuQ9AAAAIAAJ&amp;printsec=frontcover&amp;output=reader&amp;hl=en&amp;pg=GBS.PR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ibguides.radford.edu/az/databases?a=n"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en.wikipedia.org/wiki/Alexander_Meiklejohn"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digicoll.library.wisc.edu/cgi-bin/UW/UW-idx?type=header&amp;id=UW.MeikFreeSp&amp;isize=M"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en.wikipedia.org/wiki/Thomas_I._Emerso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prospect.org/topics/franklyn-haiman/"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en.wikipedia.org/wiki/Robert_W._McChesney"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monthlyreview.org/1998/03/01/the-new-theology-of-the-first-amendment/"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en.wikipedia.org/wiki/Lawrence_Lessi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en.wikipedia.org/wiki/Market_(economics)" TargetMode="External"/><Relationship Id="rId5" Type="http://schemas.openxmlformats.org/officeDocument/2006/relationships/hyperlink" Target="https://en.wikipedia.org/wiki/Norm_(social)" TargetMode="External"/><Relationship Id="rId4" Type="http://schemas.openxmlformats.org/officeDocument/2006/relationships/hyperlink" Target="https://en.wikipedia.org/wiki/Law"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en.wikipedia.org/wiki/Paradox_of_toleranc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un.org/Overview/rights.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s://www.unesco.org/en" TargetMode="External"/><Relationship Id="rId3" Type="http://schemas.openxmlformats.org/officeDocument/2006/relationships/hyperlink" Target="https://en.wikipedia.org/wiki/Joint_Photographic_Experts_Group" TargetMode="External"/><Relationship Id="rId7" Type="http://schemas.openxmlformats.org/officeDocument/2006/relationships/hyperlink" Target="https://www.icann.org/" TargetMode="External"/><Relationship Id="rId2" Type="http://schemas.openxmlformats.org/officeDocument/2006/relationships/hyperlink" Target="https://www.itu.int/en/about/Pages/default.aspx" TargetMode="External"/><Relationship Id="rId1" Type="http://schemas.openxmlformats.org/officeDocument/2006/relationships/slideLayout" Target="../slideLayouts/slideLayout2.xml"/><Relationship Id="rId6" Type="http://schemas.openxmlformats.org/officeDocument/2006/relationships/hyperlink" Target="https://www.upu.int/en/home" TargetMode="External"/><Relationship Id="rId5" Type="http://schemas.openxmlformats.org/officeDocument/2006/relationships/hyperlink" Target="https://www.wipo.int/portal/en/index.html" TargetMode="External"/><Relationship Id="rId4" Type="http://schemas.openxmlformats.org/officeDocument/2006/relationships/hyperlink" Target="https://en.wikipedia.org/wiki/Moving_Picture_Experts_Group"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subTitle" idx="1"/>
          </p:nvPr>
        </p:nvSpPr>
        <p:spPr>
          <a:xfrm>
            <a:off x="1294636" y="1908198"/>
            <a:ext cx="6873179" cy="1520802"/>
          </a:xfrm>
          <a:prstGeom prst="rect">
            <a:avLst/>
          </a:prstGeom>
          <a:noFill/>
          <a:ln>
            <a:noFill/>
          </a:ln>
        </p:spPr>
        <p:txBody>
          <a:bodyPr spcFirstLastPara="1" wrap="square" lIns="91425" tIns="0" rIns="91425" bIns="45700" anchor="t" anchorCtr="0">
            <a:noAutofit/>
          </a:bodyPr>
          <a:lstStyle/>
          <a:p>
            <a:pPr marL="27432" lvl="0" indent="0" algn="l" rtl="0">
              <a:lnSpc>
                <a:spcPct val="100000"/>
              </a:lnSpc>
              <a:spcBef>
                <a:spcPts val="0"/>
              </a:spcBef>
              <a:spcAft>
                <a:spcPts val="0"/>
              </a:spcAft>
              <a:buSzPts val="2880"/>
              <a:buNone/>
            </a:pPr>
            <a:r>
              <a:rPr lang="en-US" sz="3600" b="1">
                <a:solidFill>
                  <a:srgbClr val="296C7D"/>
                </a:solidFill>
                <a:latin typeface="+mj-lt"/>
              </a:rPr>
              <a:t>Communication </a:t>
            </a:r>
            <a:r>
              <a:rPr lang="en-US" sz="3600" b="1" dirty="0">
                <a:solidFill>
                  <a:srgbClr val="296C7D"/>
                </a:solidFill>
                <a:latin typeface="+mj-lt"/>
              </a:rPr>
              <a:t>Law &amp; Ethics  </a:t>
            </a:r>
            <a:endParaRPr dirty="0">
              <a:latin typeface="+mj-lt"/>
            </a:endParaRPr>
          </a:p>
          <a:p>
            <a:pPr marL="27432" lvl="0" indent="0" algn="l" rtl="0">
              <a:lnSpc>
                <a:spcPct val="100000"/>
              </a:lnSpc>
              <a:spcBef>
                <a:spcPts val="600"/>
              </a:spcBef>
              <a:spcAft>
                <a:spcPts val="0"/>
              </a:spcAft>
              <a:buSzPts val="1920"/>
              <a:buNone/>
            </a:pPr>
            <a:r>
              <a:rPr lang="en-US" sz="2400" b="1" dirty="0">
                <a:solidFill>
                  <a:schemeClr val="dk1"/>
                </a:solidFill>
                <a:latin typeface="+mj-lt"/>
              </a:rPr>
              <a:t>RU COMS 400 - 500  </a:t>
            </a:r>
            <a:br>
              <a:rPr lang="en-US" sz="2400" b="1" dirty="0">
                <a:solidFill>
                  <a:schemeClr val="dk1"/>
                </a:solidFill>
                <a:latin typeface="+mj-lt"/>
              </a:rPr>
            </a:br>
            <a:r>
              <a:rPr lang="en-US" sz="2400" b="1" dirty="0">
                <a:solidFill>
                  <a:schemeClr val="dk1"/>
                </a:solidFill>
                <a:latin typeface="+mj-lt"/>
              </a:rPr>
              <a:t>UNIT 1 Introduction </a:t>
            </a:r>
            <a:endParaRPr dirty="0">
              <a:latin typeface="+mj-lt"/>
            </a:endParaRPr>
          </a:p>
          <a:p>
            <a:pPr marL="27432" lvl="0" indent="0" algn="l" rtl="0">
              <a:lnSpc>
                <a:spcPct val="100000"/>
              </a:lnSpc>
              <a:spcBef>
                <a:spcPts val="600"/>
              </a:spcBef>
              <a:spcAft>
                <a:spcPts val="0"/>
              </a:spcAft>
              <a:buSzPts val="1280"/>
              <a:buNone/>
            </a:pPr>
            <a:r>
              <a:rPr lang="en-US" sz="1600" dirty="0">
                <a:solidFill>
                  <a:srgbClr val="1B4853"/>
                </a:solidFill>
              </a:rPr>
              <a:t> </a:t>
            </a:r>
            <a:endParaRPr dirty="0"/>
          </a:p>
        </p:txBody>
      </p:sp>
      <p:pic>
        <p:nvPicPr>
          <p:cNvPr id="112" name="Google Shape;112;p1" descr="Equal.Justice.scotus.jpg"/>
          <p:cNvPicPr preferRelativeResize="0"/>
          <p:nvPr/>
        </p:nvPicPr>
        <p:blipFill rotWithShape="1">
          <a:blip r:embed="rId3">
            <a:alphaModFix/>
          </a:blip>
          <a:srcRect b="25444"/>
          <a:stretch/>
        </p:blipFill>
        <p:spPr>
          <a:xfrm>
            <a:off x="1294637" y="612374"/>
            <a:ext cx="7605524" cy="1064025"/>
          </a:xfrm>
          <a:prstGeom prst="rect">
            <a:avLst/>
          </a:prstGeom>
          <a:noFill/>
          <a:ln>
            <a:noFill/>
          </a:ln>
        </p:spPr>
      </p:pic>
      <p:sp>
        <p:nvSpPr>
          <p:cNvPr id="113" name="Google Shape;113;p1"/>
          <p:cNvSpPr txBox="1"/>
          <p:nvPr/>
        </p:nvSpPr>
        <p:spPr>
          <a:xfrm>
            <a:off x="1397004" y="3322265"/>
            <a:ext cx="7400790"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Gill Sans"/>
                <a:ea typeface="Gill Sans"/>
                <a:cs typeface="Gill Sans"/>
                <a:sym typeface="Gill Sans"/>
              </a:rPr>
              <a:t> </a:t>
            </a:r>
            <a:endParaRPr dirty="0"/>
          </a:p>
          <a:p>
            <a:pPr marL="0" marR="0" lvl="0" indent="0" algn="l" rtl="0">
              <a:spcBef>
                <a:spcPts val="0"/>
              </a:spcBef>
              <a:spcAft>
                <a:spcPts val="0"/>
              </a:spcAft>
              <a:buNone/>
            </a:pPr>
            <a:r>
              <a:rPr lang="en-US" sz="2000" dirty="0">
                <a:solidFill>
                  <a:schemeClr val="dk1"/>
                </a:solidFill>
                <a:latin typeface="+mj-lt"/>
                <a:ea typeface="Gill Sans"/>
                <a:cs typeface="Gill Sans"/>
                <a:sym typeface="Gill Sans"/>
              </a:rPr>
              <a:t>Class web site:  https://</a:t>
            </a:r>
            <a:r>
              <a:rPr lang="en-US" sz="2000" dirty="0" err="1">
                <a:solidFill>
                  <a:schemeClr val="dk1"/>
                </a:solidFill>
                <a:latin typeface="+mj-lt"/>
                <a:ea typeface="Gill Sans"/>
                <a:cs typeface="Gill Sans"/>
                <a:sym typeface="Gill Sans"/>
              </a:rPr>
              <a:t>revolutionsincommunication.com</a:t>
            </a:r>
            <a:r>
              <a:rPr lang="en-US" sz="2000" dirty="0">
                <a:solidFill>
                  <a:schemeClr val="dk1"/>
                </a:solidFill>
                <a:latin typeface="+mj-lt"/>
                <a:ea typeface="Gill Sans"/>
                <a:cs typeface="Gill Sans"/>
                <a:sym typeface="Gill Sans"/>
              </a:rPr>
              <a:t>/law     </a:t>
            </a:r>
            <a:endParaRPr dirty="0">
              <a:latin typeface="+mj-lt"/>
            </a:endParaRPr>
          </a:p>
        </p:txBody>
      </p:sp>
      <p:sp>
        <p:nvSpPr>
          <p:cNvPr id="114" name="Google Shape;114;p1"/>
          <p:cNvSpPr txBox="1"/>
          <p:nvPr/>
        </p:nvSpPr>
        <p:spPr>
          <a:xfrm>
            <a:off x="3161545" y="4368719"/>
            <a:ext cx="277142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j-lt"/>
                <a:ea typeface="Gill Sans"/>
                <a:cs typeface="Gill Sans"/>
                <a:sym typeface="Gill Sans"/>
              </a:rPr>
              <a:t>Prof. Bill Kovarik, PhD</a:t>
            </a:r>
            <a:endParaRPr dirty="0">
              <a:latin typeface="+mj-lt"/>
            </a:endParaRPr>
          </a:p>
          <a:p>
            <a:pPr marL="0" marR="0" lvl="0" indent="0" algn="l" rtl="0">
              <a:spcBef>
                <a:spcPts val="0"/>
              </a:spcBef>
              <a:spcAft>
                <a:spcPts val="0"/>
              </a:spcAft>
              <a:buNone/>
            </a:pPr>
            <a:r>
              <a:rPr lang="en-US" sz="1800" u="sng" dirty="0">
                <a:solidFill>
                  <a:schemeClr val="dk1"/>
                </a:solidFill>
                <a:latin typeface="+mj-lt"/>
                <a:ea typeface="Gill Sans"/>
                <a:cs typeface="Gill Sans"/>
                <a:sym typeface="Gill Sans"/>
                <a:hlinkClick r:id="rId4">
                  <a:extLst>
                    <a:ext uri="{A12FA001-AC4F-418D-AE19-62706E023703}">
                      <ahyp:hlinkClr xmlns:ahyp="http://schemas.microsoft.com/office/drawing/2018/hyperlinkcolor" val="tx"/>
                    </a:ext>
                  </a:extLst>
                </a:hlinkClick>
              </a:rPr>
              <a:t>wkovarik@radford.edu</a:t>
            </a:r>
            <a:r>
              <a:rPr lang="en-US" sz="1800" dirty="0">
                <a:solidFill>
                  <a:schemeClr val="dk1"/>
                </a:solidFill>
                <a:latin typeface="+mj-lt"/>
                <a:ea typeface="Gill Sans"/>
                <a:cs typeface="Gill Sans"/>
                <a:sym typeface="Gill Sans"/>
              </a:rPr>
              <a:t>   </a:t>
            </a:r>
            <a:endParaRPr dirty="0">
              <a:latin typeface="+mj-lt"/>
            </a:endParaRPr>
          </a:p>
          <a:p>
            <a:pPr marL="0" marR="0" lvl="0" indent="0" algn="l" rtl="0">
              <a:spcBef>
                <a:spcPts val="0"/>
              </a:spcBef>
              <a:spcAft>
                <a:spcPts val="0"/>
              </a:spcAft>
              <a:buNone/>
            </a:pPr>
            <a:endParaRPr sz="1800" dirty="0">
              <a:solidFill>
                <a:schemeClr val="dk1"/>
              </a:solidFill>
              <a:latin typeface="+mj-lt"/>
              <a:ea typeface="Gill Sans"/>
              <a:cs typeface="Gill Sans"/>
              <a:sym typeface="Gill Sans"/>
            </a:endParaRPr>
          </a:p>
        </p:txBody>
      </p:sp>
      <p:pic>
        <p:nvPicPr>
          <p:cNvPr id="4" name="Picture 3" descr="A person with glasses and a beard&#10;&#10;AI-generated content may be incorrect.">
            <a:extLst>
              <a:ext uri="{FF2B5EF4-FFF2-40B4-BE49-F238E27FC236}">
                <a16:creationId xmlns:a16="http://schemas.microsoft.com/office/drawing/2014/main" id="{81DE4731-9E69-5733-E83D-8DB997581CF0}"/>
              </a:ext>
            </a:extLst>
          </p:cNvPr>
          <p:cNvPicPr>
            <a:picLocks noChangeAspect="1"/>
          </p:cNvPicPr>
          <p:nvPr/>
        </p:nvPicPr>
        <p:blipFill>
          <a:blip r:embed="rId5"/>
          <a:stretch>
            <a:fillRect/>
          </a:stretch>
        </p:blipFill>
        <p:spPr>
          <a:xfrm flipH="1">
            <a:off x="1496288" y="4235391"/>
            <a:ext cx="1554419" cy="21132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2"/>
          <p:cNvSpPr txBox="1">
            <a:spLocks noGrp="1"/>
          </p:cNvSpPr>
          <p:nvPr>
            <p:ph type="title"/>
          </p:nvPr>
        </p:nvSpPr>
        <p:spPr>
          <a:xfrm>
            <a:off x="1371600" y="295160"/>
            <a:ext cx="7772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a:t>What is law? </a:t>
            </a:r>
            <a:r>
              <a:rPr lang="en-US" sz="2400"/>
              <a:t>(formal definitions) </a:t>
            </a:r>
            <a:endParaRPr/>
          </a:p>
        </p:txBody>
      </p:sp>
      <p:sp>
        <p:nvSpPr>
          <p:cNvPr id="349" name="Google Shape;349;p32"/>
          <p:cNvSpPr txBox="1">
            <a:spLocks noGrp="1"/>
          </p:cNvSpPr>
          <p:nvPr>
            <p:ph type="body" idx="1"/>
          </p:nvPr>
        </p:nvSpPr>
        <p:spPr>
          <a:xfrm>
            <a:off x="1151967" y="1522718"/>
            <a:ext cx="7772400" cy="4114800"/>
          </a:xfrm>
          <a:prstGeom prst="rect">
            <a:avLst/>
          </a:prstGeom>
          <a:noFill/>
          <a:ln>
            <a:noFill/>
          </a:ln>
        </p:spPr>
        <p:txBody>
          <a:bodyPr spcFirstLastPara="1" wrap="square" lIns="91425" tIns="45700" rIns="91425" bIns="45700" anchor="t" anchorCtr="0">
            <a:normAutofit fontScale="92500" lnSpcReduction="10000"/>
          </a:bodyPr>
          <a:lstStyle/>
          <a:p>
            <a:pPr marL="82296" lvl="0" indent="0" algn="l" rtl="0">
              <a:lnSpc>
                <a:spcPct val="100000"/>
              </a:lnSpc>
              <a:spcBef>
                <a:spcPts val="0"/>
              </a:spcBef>
              <a:spcAft>
                <a:spcPts val="0"/>
              </a:spcAft>
              <a:buSzPts val="2240"/>
              <a:buNone/>
            </a:pPr>
            <a:r>
              <a:rPr lang="en-US" sz="2800" dirty="0"/>
              <a:t>"A body of rules of action or conduct prescribed by a controlling authority." -- Black's law dictionary </a:t>
            </a:r>
          </a:p>
          <a:p>
            <a:pPr marL="82296" lvl="0" indent="0" algn="l" rtl="0">
              <a:lnSpc>
                <a:spcPct val="100000"/>
              </a:lnSpc>
              <a:spcBef>
                <a:spcPts val="0"/>
              </a:spcBef>
              <a:spcAft>
                <a:spcPts val="0"/>
              </a:spcAft>
              <a:buSzPts val="2240"/>
              <a:buNone/>
            </a:pPr>
            <a:endParaRPr dirty="0"/>
          </a:p>
          <a:p>
            <a:pPr marL="82296" lvl="0" indent="0" algn="l" rtl="0">
              <a:lnSpc>
                <a:spcPct val="100000"/>
              </a:lnSpc>
              <a:spcBef>
                <a:spcPts val="600"/>
              </a:spcBef>
              <a:spcAft>
                <a:spcPts val="0"/>
              </a:spcAft>
              <a:buSzPts val="2240"/>
              <a:buNone/>
            </a:pPr>
            <a:r>
              <a:rPr lang="en-US" sz="2800" dirty="0"/>
              <a:t>Constitutional law defines the role, powers, and structure of the executive, the legislature (or parliament), and the judiciary; as well as the basic rights of citizens</a:t>
            </a:r>
            <a:endParaRPr dirty="0"/>
          </a:p>
          <a:p>
            <a:pPr marL="82296" lvl="0" indent="0" algn="l" rtl="0">
              <a:lnSpc>
                <a:spcPct val="100000"/>
              </a:lnSpc>
              <a:spcBef>
                <a:spcPts val="600"/>
              </a:spcBef>
              <a:spcAft>
                <a:spcPts val="0"/>
              </a:spcAft>
              <a:buSzPts val="2240"/>
              <a:buNone/>
            </a:pPr>
            <a:endParaRPr lang="en-US" sz="2800" dirty="0"/>
          </a:p>
          <a:p>
            <a:pPr marL="82296" lvl="0" indent="0" algn="l" rtl="0">
              <a:lnSpc>
                <a:spcPct val="100000"/>
              </a:lnSpc>
              <a:spcBef>
                <a:spcPts val="600"/>
              </a:spcBef>
              <a:spcAft>
                <a:spcPts val="0"/>
              </a:spcAft>
              <a:buSzPts val="2240"/>
              <a:buNone/>
            </a:pPr>
            <a:r>
              <a:rPr lang="en-US" sz="2800" dirty="0"/>
              <a:t>Law balances individual rights against other priorities such as public safety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3"/>
          <p:cNvSpPr txBox="1">
            <a:spLocks noGrp="1"/>
          </p:cNvSpPr>
          <p:nvPr>
            <p:ph type="title"/>
          </p:nvPr>
        </p:nvSpPr>
        <p:spPr>
          <a:xfrm>
            <a:off x="1371600" y="295160"/>
            <a:ext cx="7772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a:t>What is law? </a:t>
            </a:r>
            <a:r>
              <a:rPr lang="en-US" sz="2400"/>
              <a:t> </a:t>
            </a:r>
            <a:endParaRPr/>
          </a:p>
        </p:txBody>
      </p:sp>
      <p:sp>
        <p:nvSpPr>
          <p:cNvPr id="356" name="Google Shape;356;p33"/>
          <p:cNvSpPr txBox="1">
            <a:spLocks noGrp="1"/>
          </p:cNvSpPr>
          <p:nvPr>
            <p:ph type="body" idx="1"/>
          </p:nvPr>
        </p:nvSpPr>
        <p:spPr>
          <a:xfrm>
            <a:off x="1055377" y="1438160"/>
            <a:ext cx="7772400" cy="5081151"/>
          </a:xfrm>
          <a:prstGeom prst="rect">
            <a:avLst/>
          </a:prstGeom>
          <a:noFill/>
          <a:ln>
            <a:noFill/>
          </a:ln>
        </p:spPr>
        <p:txBody>
          <a:bodyPr spcFirstLastPara="1" wrap="square" lIns="91425" tIns="45700" rIns="91425" bIns="45700" anchor="t" anchorCtr="0">
            <a:normAutofit fontScale="92500" lnSpcReduction="10000"/>
          </a:bodyPr>
          <a:lstStyle/>
          <a:p>
            <a:pPr marL="82296" lvl="0" indent="0" algn="l" rtl="0">
              <a:lnSpc>
                <a:spcPct val="100000"/>
              </a:lnSpc>
              <a:spcBef>
                <a:spcPts val="0"/>
              </a:spcBef>
              <a:spcAft>
                <a:spcPts val="0"/>
              </a:spcAft>
              <a:buSzPct val="80000"/>
              <a:buNone/>
            </a:pPr>
            <a:r>
              <a:rPr lang="en-US" sz="2800" dirty="0"/>
              <a:t> </a:t>
            </a:r>
            <a:r>
              <a:rPr lang="en-US" sz="2800" dirty="0" err="1"/>
              <a:t>Anacharsis</a:t>
            </a:r>
            <a:r>
              <a:rPr lang="en-US" sz="2800" dirty="0"/>
              <a:t> … laughed at Solon for </a:t>
            </a:r>
            <a:br>
              <a:rPr lang="en-US" sz="2800" dirty="0"/>
            </a:br>
            <a:r>
              <a:rPr lang="en-US" sz="2800" dirty="0"/>
              <a:t>imagining that the dishonesty and </a:t>
            </a:r>
            <a:br>
              <a:rPr lang="en-US" sz="2800" dirty="0"/>
            </a:br>
            <a:r>
              <a:rPr lang="en-US" sz="2800" dirty="0"/>
              <a:t>covetousness of his countrymen could be restrained by written laws, which were like spiders' webs, and would catch, it is true, the weak and poor, but easily be broken by the mighty and rich.</a:t>
            </a:r>
          </a:p>
          <a:p>
            <a:pPr marL="82296" lvl="0" indent="0" algn="l" rtl="0">
              <a:lnSpc>
                <a:spcPct val="100000"/>
              </a:lnSpc>
              <a:spcBef>
                <a:spcPts val="0"/>
              </a:spcBef>
              <a:spcAft>
                <a:spcPts val="0"/>
              </a:spcAft>
              <a:buSzPct val="80000"/>
              <a:buNone/>
            </a:pPr>
            <a:r>
              <a:rPr lang="en-US" sz="2800" dirty="0"/>
              <a:t> </a:t>
            </a:r>
            <a:endParaRPr dirty="0"/>
          </a:p>
          <a:p>
            <a:pPr marL="82296" lvl="0" indent="0" algn="l" rtl="0">
              <a:lnSpc>
                <a:spcPct val="100000"/>
              </a:lnSpc>
              <a:spcBef>
                <a:spcPts val="600"/>
              </a:spcBef>
              <a:spcAft>
                <a:spcPts val="0"/>
              </a:spcAft>
              <a:buSzPct val="80000"/>
              <a:buNone/>
            </a:pPr>
            <a:r>
              <a:rPr lang="en-US" sz="2800" dirty="0"/>
              <a:t>To this Solon rejoined that men keep their promises when neither side can get anything by the breaking of them; and he would so </a:t>
            </a:r>
            <a:r>
              <a:rPr lang="en-US" sz="2800" dirty="0">
                <a:solidFill>
                  <a:schemeClr val="accent5"/>
                </a:solidFill>
              </a:rPr>
              <a:t>fit his laws to the citizens</a:t>
            </a:r>
            <a:r>
              <a:rPr lang="en-US" sz="2800" dirty="0"/>
              <a:t>, that all should understand it was [better] to be just than to break the laws. </a:t>
            </a:r>
            <a:endParaRPr dirty="0"/>
          </a:p>
          <a:p>
            <a:pPr marL="640080" lvl="1" indent="-237744" algn="l" rtl="0">
              <a:lnSpc>
                <a:spcPct val="100000"/>
              </a:lnSpc>
              <a:spcBef>
                <a:spcPts val="550"/>
              </a:spcBef>
              <a:spcAft>
                <a:spcPts val="0"/>
              </a:spcAft>
              <a:buSzPct val="100000"/>
              <a:buChar char="◦"/>
            </a:pPr>
            <a:r>
              <a:rPr lang="en-US" sz="2400" dirty="0"/>
              <a:t>-- Plutarch, Parallel Lives, c. 100 A.D.  </a:t>
            </a:r>
            <a:endParaRPr dirty="0"/>
          </a:p>
          <a:p>
            <a:pPr marL="365760" lvl="0" indent="-151891" algn="l" rtl="0">
              <a:lnSpc>
                <a:spcPct val="100000"/>
              </a:lnSpc>
              <a:spcBef>
                <a:spcPts val="600"/>
              </a:spcBef>
              <a:spcAft>
                <a:spcPts val="0"/>
              </a:spcAft>
              <a:buSzPct val="80000"/>
              <a:buNone/>
            </a:pPr>
            <a:endParaRPr sz="2800" dirty="0"/>
          </a:p>
        </p:txBody>
      </p:sp>
      <p:pic>
        <p:nvPicPr>
          <p:cNvPr id="357" name="Google Shape;357;p33"/>
          <p:cNvPicPr preferRelativeResize="0"/>
          <p:nvPr/>
        </p:nvPicPr>
        <p:blipFill rotWithShape="1">
          <a:blip r:embed="rId3">
            <a:alphaModFix/>
          </a:blip>
          <a:srcRect b="11302"/>
          <a:stretch/>
        </p:blipFill>
        <p:spPr>
          <a:xfrm>
            <a:off x="6527800" y="91960"/>
            <a:ext cx="1422400" cy="21051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4"/>
          <p:cNvPicPr preferRelativeResize="0"/>
          <p:nvPr/>
        </p:nvPicPr>
        <p:blipFill rotWithShape="1">
          <a:blip r:embed="rId3">
            <a:alphaModFix/>
          </a:blip>
          <a:srcRect/>
          <a:stretch/>
        </p:blipFill>
        <p:spPr>
          <a:xfrm>
            <a:off x="5072760" y="0"/>
            <a:ext cx="4500562" cy="6858000"/>
          </a:xfrm>
          <a:prstGeom prst="rect">
            <a:avLst/>
          </a:prstGeom>
          <a:noFill/>
          <a:ln>
            <a:noFill/>
          </a:ln>
        </p:spPr>
      </p:pic>
      <p:sp>
        <p:nvSpPr>
          <p:cNvPr id="364" name="Google Shape;364;p34"/>
          <p:cNvSpPr txBox="1">
            <a:spLocks noGrp="1"/>
          </p:cNvSpPr>
          <p:nvPr>
            <p:ph type="body" idx="1"/>
          </p:nvPr>
        </p:nvSpPr>
        <p:spPr>
          <a:xfrm>
            <a:off x="1046390" y="1364352"/>
            <a:ext cx="5253742" cy="5123981"/>
          </a:xfrm>
          <a:prstGeom prst="rect">
            <a:avLst/>
          </a:prstGeom>
          <a:noFill/>
          <a:ln>
            <a:noFill/>
          </a:ln>
        </p:spPr>
        <p:txBody>
          <a:bodyPr spcFirstLastPara="1" wrap="square" lIns="91425" tIns="45700" rIns="91425" bIns="45700" anchor="t" anchorCtr="0">
            <a:normAutofit fontScale="92500" lnSpcReduction="20000"/>
          </a:bodyPr>
          <a:lstStyle/>
          <a:p>
            <a:pPr marL="82296" lvl="0" indent="0" algn="l" rtl="0">
              <a:lnSpc>
                <a:spcPct val="90000"/>
              </a:lnSpc>
              <a:spcBef>
                <a:spcPts val="0"/>
              </a:spcBef>
              <a:spcAft>
                <a:spcPts val="0"/>
              </a:spcAft>
              <a:buSzPct val="80000"/>
              <a:buNone/>
            </a:pPr>
            <a:r>
              <a:rPr lang="en-US" dirty="0"/>
              <a:t>Judge: "You are the more guilty of the two, in the eye of the law; for the law supposes that your wife acts under your direction.”</a:t>
            </a:r>
            <a:br>
              <a:rPr lang="en-US" dirty="0"/>
            </a:br>
            <a:endParaRPr dirty="0"/>
          </a:p>
          <a:p>
            <a:pPr marL="82296" lvl="0" indent="0" algn="l" rtl="0">
              <a:lnSpc>
                <a:spcPct val="90000"/>
              </a:lnSpc>
              <a:spcBef>
                <a:spcPts val="600"/>
              </a:spcBef>
              <a:spcAft>
                <a:spcPts val="0"/>
              </a:spcAft>
              <a:buSzPct val="80000"/>
              <a:buNone/>
            </a:pPr>
            <a:r>
              <a:rPr lang="en-US" dirty="0"/>
              <a:t>Mr. Bumble: "If the law supposes that ... </a:t>
            </a:r>
            <a:r>
              <a:rPr lang="en-US" dirty="0">
                <a:solidFill>
                  <a:srgbClr val="FF0000"/>
                </a:solidFill>
              </a:rPr>
              <a:t>the law is an ass </a:t>
            </a:r>
            <a:r>
              <a:rPr lang="en-US" dirty="0"/>
              <a:t>— an idiot. If that's the law, the law is a bachelor; and the worst I wish the law is that his eye may be opened by experience." </a:t>
            </a:r>
            <a:br>
              <a:rPr lang="en-US" dirty="0"/>
            </a:br>
            <a:endParaRPr dirty="0"/>
          </a:p>
        </p:txBody>
      </p:sp>
      <p:sp>
        <p:nvSpPr>
          <p:cNvPr id="365" name="Google Shape;365;p34"/>
          <p:cNvSpPr txBox="1"/>
          <p:nvPr/>
        </p:nvSpPr>
        <p:spPr>
          <a:xfrm>
            <a:off x="965200" y="5872184"/>
            <a:ext cx="42565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   -- Charles Dickens, Oliver Twist </a:t>
            </a:r>
            <a:endParaRPr dirty="0"/>
          </a:p>
        </p:txBody>
      </p:sp>
      <p:sp>
        <p:nvSpPr>
          <p:cNvPr id="366" name="Google Shape;366;p34"/>
          <p:cNvSpPr txBox="1"/>
          <p:nvPr/>
        </p:nvSpPr>
        <p:spPr>
          <a:xfrm>
            <a:off x="965200" y="104660"/>
            <a:ext cx="77724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62214"/>
              </a:buClr>
              <a:buSzPts val="4800"/>
              <a:buFont typeface="Gill Sans"/>
              <a:buNone/>
            </a:pPr>
            <a:r>
              <a:rPr lang="en-US" sz="4800" b="1" i="0" u="none" strike="noStrike" cap="none">
                <a:solidFill>
                  <a:srgbClr val="562214"/>
                </a:solidFill>
                <a:latin typeface="Gill Sans"/>
                <a:ea typeface="Gill Sans"/>
                <a:cs typeface="Gill Sans"/>
                <a:sym typeface="Gill Sans"/>
              </a:rPr>
              <a:t>What is law?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1162705" y="381000"/>
            <a:ext cx="7718569"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3600"/>
              <a:buFont typeface="Gill Sans"/>
              <a:buNone/>
            </a:pPr>
            <a:r>
              <a:rPr lang="en-US" sz="4000" dirty="0">
                <a:latin typeface="+mj-lt"/>
              </a:rPr>
              <a:t>Why study media law ? </a:t>
            </a:r>
            <a:endParaRPr sz="4000" dirty="0">
              <a:latin typeface="+mj-lt"/>
            </a:endParaRPr>
          </a:p>
        </p:txBody>
      </p:sp>
      <p:sp>
        <p:nvSpPr>
          <p:cNvPr id="271" name="Google Shape;271;p21"/>
          <p:cNvSpPr txBox="1">
            <a:spLocks noGrp="1"/>
          </p:cNvSpPr>
          <p:nvPr>
            <p:ph type="body" idx="1"/>
          </p:nvPr>
        </p:nvSpPr>
        <p:spPr>
          <a:xfrm>
            <a:off x="1300217" y="1371600"/>
            <a:ext cx="7843783" cy="5105400"/>
          </a:xfrm>
          <a:prstGeom prst="rect">
            <a:avLst/>
          </a:prstGeom>
          <a:noFill/>
          <a:ln>
            <a:noFill/>
          </a:ln>
        </p:spPr>
        <p:txBody>
          <a:bodyPr spcFirstLastPara="1" wrap="square" lIns="91425" tIns="45700" rIns="91425" bIns="45700" anchor="t" anchorCtr="0">
            <a:noAutofit/>
          </a:bodyPr>
          <a:lstStyle/>
          <a:p>
            <a:pPr marL="539496" lvl="0" indent="-457200" algn="l" rtl="0">
              <a:lnSpc>
                <a:spcPct val="100000"/>
              </a:lnSpc>
              <a:spcBef>
                <a:spcPts val="0"/>
              </a:spcBef>
              <a:spcAft>
                <a:spcPts val="0"/>
              </a:spcAft>
              <a:buSzPts val="224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Understand how free countries balance rights </a:t>
            </a:r>
            <a:endParaRPr sz="2800" dirty="0">
              <a:latin typeface="Arial Narrow" panose="020B0604020202020204" pitchFamily="34" charset="0"/>
              <a:cs typeface="Arial Narrow" panose="020B0604020202020204" pitchFamily="34" charset="0"/>
            </a:endParaRPr>
          </a:p>
          <a:p>
            <a:pPr marL="539496" lvl="0" indent="-457200" algn="l" rtl="0">
              <a:lnSpc>
                <a:spcPct val="100000"/>
              </a:lnSpc>
              <a:spcBef>
                <a:spcPts val="600"/>
              </a:spcBef>
              <a:spcAft>
                <a:spcPts val="0"/>
              </a:spcAft>
              <a:buSzPts val="224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Professionals need to know how to avoid doing harm and … </a:t>
            </a:r>
            <a:endParaRPr sz="2800" dirty="0">
              <a:latin typeface="Arial Narrow" panose="020B0604020202020204" pitchFamily="34" charset="0"/>
              <a:cs typeface="Arial Narrow" panose="020B0604020202020204" pitchFamily="34" charset="0"/>
            </a:endParaRPr>
          </a:p>
          <a:p>
            <a:pPr marL="539496" lvl="0" indent="-457200" algn="l" rtl="0">
              <a:lnSpc>
                <a:spcPct val="100000"/>
              </a:lnSpc>
              <a:spcBef>
                <a:spcPts val="600"/>
              </a:spcBef>
              <a:spcAft>
                <a:spcPts val="0"/>
              </a:spcAft>
              <a:buSzPts val="224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To know that the legal system protects ethical public communication, free press and free markets</a:t>
            </a:r>
            <a:endParaRPr sz="2800" dirty="0">
              <a:latin typeface="Arial Narrow" panose="020B0604020202020204" pitchFamily="34" charset="0"/>
              <a:cs typeface="Arial Narrow" panose="020B0604020202020204" pitchFamily="34" charset="0"/>
            </a:endParaRPr>
          </a:p>
          <a:p>
            <a:pPr marL="539496" lvl="0" indent="-457200" algn="l" rtl="0">
              <a:lnSpc>
                <a:spcPct val="100000"/>
              </a:lnSpc>
              <a:spcBef>
                <a:spcPts val="600"/>
              </a:spcBef>
              <a:spcAft>
                <a:spcPts val="0"/>
              </a:spcAft>
              <a:buSzPts val="224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That freedom of speech protects unpopular points of view as well as popular ones </a:t>
            </a:r>
            <a:endParaRPr sz="2800" dirty="0">
              <a:latin typeface="Arial Narrow" panose="020B0604020202020204" pitchFamily="34" charset="0"/>
              <a:cs typeface="Arial Narrow" panose="020B0604020202020204" pitchFamily="34" charset="0"/>
            </a:endParaRPr>
          </a:p>
          <a:p>
            <a:pPr marL="539496" lvl="0" indent="-457200" algn="l" rtl="0">
              <a:lnSpc>
                <a:spcPct val="100000"/>
              </a:lnSpc>
              <a:spcBef>
                <a:spcPts val="600"/>
              </a:spcBef>
              <a:spcAft>
                <a:spcPts val="0"/>
              </a:spcAft>
              <a:buSzPts val="224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That free speech issues can be far away, but they can also be close to home  </a:t>
            </a:r>
            <a:endParaRPr sz="2800" dirty="0">
              <a:latin typeface="Arial Narrow" panose="020B0604020202020204" pitchFamily="34" charset="0"/>
              <a:cs typeface="Arial Narrow" panose="020B0604020202020204" pitchFamily="34" charset="0"/>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2"/>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How to study media law </a:t>
            </a:r>
            <a:endParaRPr dirty="0">
              <a:latin typeface="+mj-lt"/>
            </a:endParaRPr>
          </a:p>
        </p:txBody>
      </p:sp>
      <p:sp>
        <p:nvSpPr>
          <p:cNvPr id="277" name="Google Shape;277;p22"/>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lnSpcReduction="10000"/>
          </a:bodyPr>
          <a:lstStyle/>
          <a:p>
            <a:pPr marL="539496" lvl="0" indent="-457200" algn="l" rtl="0">
              <a:lnSpc>
                <a:spcPct val="100000"/>
              </a:lnSpc>
              <a:spcBef>
                <a:spcPts val="600"/>
              </a:spcBef>
              <a:spcAft>
                <a:spcPts val="0"/>
              </a:spcAft>
              <a:buSzPts val="2560"/>
              <a:buFont typeface="Arial" panose="020B0604020202020204" pitchFamily="34" charset="0"/>
              <a:buChar char="•"/>
            </a:pPr>
            <a:r>
              <a:rPr lang="en-US" dirty="0">
                <a:latin typeface="+mn-lt"/>
              </a:rPr>
              <a:t>Critical thinking </a:t>
            </a:r>
            <a:endParaRPr dirty="0">
              <a:latin typeface="+mn-lt"/>
            </a:endParaRPr>
          </a:p>
          <a:p>
            <a:pPr marL="539496" lvl="0" indent="-457200" algn="l" rtl="0">
              <a:lnSpc>
                <a:spcPct val="100000"/>
              </a:lnSpc>
              <a:spcBef>
                <a:spcPts val="600"/>
              </a:spcBef>
              <a:spcAft>
                <a:spcPts val="0"/>
              </a:spcAft>
              <a:buSzPts val="2560"/>
              <a:buFont typeface="Arial" panose="020B0604020202020204" pitchFamily="34" charset="0"/>
              <a:buChar char="•"/>
            </a:pPr>
            <a:r>
              <a:rPr lang="en-US" dirty="0">
                <a:latin typeface="+mn-lt"/>
              </a:rPr>
              <a:t>Deductive reasoning / by analogy </a:t>
            </a:r>
            <a:endParaRPr dirty="0">
              <a:latin typeface="+mn-lt"/>
            </a:endParaRPr>
          </a:p>
          <a:p>
            <a:pPr marL="859536" lvl="1" indent="-457200" algn="l" rtl="0">
              <a:lnSpc>
                <a:spcPct val="100000"/>
              </a:lnSpc>
              <a:spcBef>
                <a:spcPts val="550"/>
              </a:spcBef>
              <a:spcAft>
                <a:spcPts val="0"/>
              </a:spcAft>
              <a:buSzPts val="2800"/>
              <a:buFont typeface="Arial" panose="020B0604020202020204" pitchFamily="34" charset="0"/>
              <a:buChar char="•"/>
            </a:pPr>
            <a:r>
              <a:rPr lang="en-US" b="0" i="0" dirty="0">
                <a:solidFill>
                  <a:srgbClr val="333333"/>
                </a:solidFill>
                <a:latin typeface="+mn-lt"/>
              </a:rPr>
              <a:t>from a general rule (court decision) to a specific conclusion (how the rule should be applied in a particular case).  </a:t>
            </a:r>
            <a:endParaRPr dirty="0">
              <a:latin typeface="+mn-lt"/>
            </a:endParaRPr>
          </a:p>
          <a:p>
            <a:pPr marL="539496" lvl="0" indent="-457200" algn="l" rtl="0">
              <a:lnSpc>
                <a:spcPct val="100000"/>
              </a:lnSpc>
              <a:spcBef>
                <a:spcPts val="600"/>
              </a:spcBef>
              <a:spcAft>
                <a:spcPts val="0"/>
              </a:spcAft>
              <a:buSzPts val="2560"/>
              <a:buFont typeface="Arial" panose="020B0604020202020204" pitchFamily="34" charset="0"/>
              <a:buChar char="•"/>
            </a:pPr>
            <a:r>
              <a:rPr lang="en-US" dirty="0">
                <a:solidFill>
                  <a:srgbClr val="333333"/>
                </a:solidFill>
                <a:latin typeface="+mn-lt"/>
              </a:rPr>
              <a:t>Inductive reasoning / from specific cases to general rules (jurisprudence) </a:t>
            </a:r>
            <a:endParaRPr dirty="0">
              <a:latin typeface="+mn-lt"/>
            </a:endParaRPr>
          </a:p>
          <a:p>
            <a:pPr marL="539496" lvl="0" indent="-457200" algn="l" rtl="0">
              <a:lnSpc>
                <a:spcPct val="100000"/>
              </a:lnSpc>
              <a:spcBef>
                <a:spcPts val="600"/>
              </a:spcBef>
              <a:spcAft>
                <a:spcPts val="0"/>
              </a:spcAft>
              <a:buSzPts val="2560"/>
              <a:buFont typeface="Arial" panose="020B0604020202020204" pitchFamily="34" charset="0"/>
              <a:buChar char="•"/>
            </a:pPr>
            <a:r>
              <a:rPr lang="en-US" dirty="0">
                <a:solidFill>
                  <a:srgbClr val="333333"/>
                </a:solidFill>
                <a:latin typeface="+mn-lt"/>
              </a:rPr>
              <a:t>Epistemology / use authoritative &amp; expert sources </a:t>
            </a:r>
            <a:endParaRPr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4"/>
          <p:cNvSpPr txBox="1">
            <a:spLocks noGrp="1"/>
          </p:cNvSpPr>
          <p:nvPr>
            <p:ph type="body" idx="1"/>
          </p:nvPr>
        </p:nvSpPr>
        <p:spPr>
          <a:xfrm>
            <a:off x="979912" y="748166"/>
            <a:ext cx="4785401" cy="5268368"/>
          </a:xfrm>
          <a:prstGeom prst="rect">
            <a:avLst/>
          </a:prstGeom>
          <a:noFill/>
          <a:ln>
            <a:noFill/>
          </a:ln>
        </p:spPr>
        <p:txBody>
          <a:bodyPr spcFirstLastPara="1" wrap="square" lIns="91425" tIns="45700" rIns="91425" bIns="45700" anchor="t" anchorCtr="0">
            <a:noAutofit/>
          </a:bodyPr>
          <a:lstStyle/>
          <a:p>
            <a:pPr marL="82296" lvl="0" indent="0" algn="r" rtl="0">
              <a:lnSpc>
                <a:spcPct val="100000"/>
              </a:lnSpc>
              <a:spcBef>
                <a:spcPts val="0"/>
              </a:spcBef>
              <a:spcAft>
                <a:spcPts val="0"/>
              </a:spcAft>
              <a:buSzPts val="2240"/>
              <a:buNone/>
            </a:pPr>
            <a:r>
              <a:rPr lang="en-US" sz="2800" b="0" i="0" dirty="0">
                <a:solidFill>
                  <a:srgbClr val="333333"/>
                </a:solidFill>
                <a:latin typeface="Georgia"/>
                <a:ea typeface="Georgia"/>
                <a:cs typeface="Georgia"/>
                <a:sym typeface="Georgia"/>
              </a:rPr>
              <a:t> </a:t>
            </a:r>
            <a:br>
              <a:rPr lang="en-US" sz="2800" b="0" i="0" dirty="0">
                <a:solidFill>
                  <a:srgbClr val="333333"/>
                </a:solidFill>
                <a:latin typeface="Georgia"/>
                <a:ea typeface="Georgia"/>
                <a:cs typeface="Georgia"/>
                <a:sym typeface="Georgia"/>
              </a:rPr>
            </a:br>
            <a:r>
              <a:rPr lang="en-US" sz="2800" b="0" i="0" dirty="0">
                <a:solidFill>
                  <a:srgbClr val="333333"/>
                </a:solidFill>
                <a:latin typeface="+mn-lt"/>
                <a:ea typeface="Georgia"/>
                <a:cs typeface="Arial" panose="020B0604020202020204" pitchFamily="34" charset="0"/>
                <a:sym typeface="Georgia"/>
              </a:rPr>
              <a:t>Sherlock Holmes used general theories to develop specific conclusions.  In the case of Silver Blaze, a dog did not bark when a crime took place.  </a:t>
            </a:r>
            <a:endParaRPr sz="2800" dirty="0">
              <a:latin typeface="+mn-lt"/>
              <a:cs typeface="Arial" panose="020B0604020202020204" pitchFamily="34" charset="0"/>
            </a:endParaRPr>
          </a:p>
          <a:p>
            <a:pPr marL="82296" lvl="0" indent="0" algn="r" rtl="0">
              <a:lnSpc>
                <a:spcPct val="100000"/>
              </a:lnSpc>
              <a:spcBef>
                <a:spcPts val="600"/>
              </a:spcBef>
              <a:spcAft>
                <a:spcPts val="0"/>
              </a:spcAft>
              <a:buSzPts val="2240"/>
              <a:buNone/>
            </a:pPr>
            <a:r>
              <a:rPr lang="en-US" sz="2800" b="0" i="0" dirty="0">
                <a:solidFill>
                  <a:srgbClr val="333333"/>
                </a:solidFill>
                <a:latin typeface="+mn-lt"/>
                <a:ea typeface="Georgia"/>
                <a:cs typeface="Arial" panose="020B0604020202020204" pitchFamily="34" charset="0"/>
                <a:sym typeface="Georgia"/>
              </a:rPr>
              <a:t>Holmes deduced that the dog probably knew the person who was </a:t>
            </a:r>
            <a:endParaRPr sz="2800" dirty="0">
              <a:latin typeface="+mn-lt"/>
              <a:cs typeface="Arial" panose="020B0604020202020204" pitchFamily="34" charset="0"/>
            </a:endParaRPr>
          </a:p>
          <a:p>
            <a:pPr marL="82296" lvl="0" indent="0" algn="r" rtl="0">
              <a:lnSpc>
                <a:spcPct val="100000"/>
              </a:lnSpc>
              <a:spcBef>
                <a:spcPts val="600"/>
              </a:spcBef>
              <a:spcAft>
                <a:spcPts val="0"/>
              </a:spcAft>
              <a:buSzPts val="2240"/>
              <a:buNone/>
            </a:pPr>
            <a:r>
              <a:rPr lang="en-US" sz="2800" b="0" i="0" dirty="0">
                <a:solidFill>
                  <a:srgbClr val="333333"/>
                </a:solidFill>
                <a:latin typeface="+mn-lt"/>
                <a:ea typeface="Georgia"/>
                <a:cs typeface="Arial" panose="020B0604020202020204" pitchFamily="34" charset="0"/>
                <a:sym typeface="Georgia"/>
              </a:rPr>
              <a:t>committing the crime.</a:t>
            </a:r>
            <a:r>
              <a:rPr lang="en-US" sz="2800" b="0" i="0" dirty="0">
                <a:solidFill>
                  <a:srgbClr val="333333"/>
                </a:solidFill>
                <a:latin typeface="+mn-lt"/>
                <a:ea typeface="Georgia"/>
                <a:cs typeface="Georgia"/>
                <a:sym typeface="Georgia"/>
              </a:rPr>
              <a:t>  </a:t>
            </a:r>
            <a:endParaRPr dirty="0">
              <a:latin typeface="+mn-lt"/>
            </a:endParaRPr>
          </a:p>
          <a:p>
            <a:pPr marL="82296" lvl="0" indent="0" algn="r" rtl="0">
              <a:lnSpc>
                <a:spcPct val="100000"/>
              </a:lnSpc>
              <a:spcBef>
                <a:spcPts val="600"/>
              </a:spcBef>
              <a:spcAft>
                <a:spcPts val="0"/>
              </a:spcAft>
              <a:buSzPts val="2240"/>
              <a:buNone/>
            </a:pPr>
            <a:br>
              <a:rPr lang="en-US" sz="2800" dirty="0">
                <a:latin typeface="+mn-lt"/>
              </a:rPr>
            </a:br>
            <a:endParaRPr sz="2800" dirty="0">
              <a:latin typeface="+mn-lt"/>
            </a:endParaRPr>
          </a:p>
        </p:txBody>
      </p:sp>
      <p:pic>
        <p:nvPicPr>
          <p:cNvPr id="291" name="Google Shape;291;p24"/>
          <p:cNvPicPr preferRelativeResize="0"/>
          <p:nvPr/>
        </p:nvPicPr>
        <p:blipFill rotWithShape="1">
          <a:blip r:embed="rId3">
            <a:alphaModFix/>
          </a:blip>
          <a:srcRect/>
          <a:stretch/>
        </p:blipFill>
        <p:spPr>
          <a:xfrm>
            <a:off x="5771388" y="1098550"/>
            <a:ext cx="3162300" cy="4660900"/>
          </a:xfrm>
          <a:prstGeom prst="rect">
            <a:avLst/>
          </a:prstGeom>
          <a:noFill/>
          <a:ln>
            <a:noFill/>
          </a:ln>
        </p:spPr>
      </p:pic>
      <p:sp>
        <p:nvSpPr>
          <p:cNvPr id="292" name="Google Shape;292;p24"/>
          <p:cNvSpPr txBox="1">
            <a:spLocks noGrp="1"/>
          </p:cNvSpPr>
          <p:nvPr>
            <p:ph type="title"/>
          </p:nvPr>
        </p:nvSpPr>
        <p:spPr>
          <a:xfrm>
            <a:off x="1078557" y="176666"/>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Deductive reasoning</a:t>
            </a:r>
            <a:endParaRPr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F602-EC00-D500-56A4-B2260FCB54D9}"/>
              </a:ext>
            </a:extLst>
          </p:cNvPr>
          <p:cNvSpPr>
            <a:spLocks noGrp="1"/>
          </p:cNvSpPr>
          <p:nvPr>
            <p:ph type="title"/>
          </p:nvPr>
        </p:nvSpPr>
        <p:spPr/>
        <p:txBody>
          <a:bodyPr/>
          <a:lstStyle/>
          <a:p>
            <a:r>
              <a:rPr lang="en-US" dirty="0">
                <a:latin typeface="+mj-lt"/>
              </a:rPr>
              <a:t>Reasoning by analogy </a:t>
            </a:r>
          </a:p>
        </p:txBody>
      </p:sp>
      <p:sp>
        <p:nvSpPr>
          <p:cNvPr id="3" name="Text Placeholder 2">
            <a:extLst>
              <a:ext uri="{FF2B5EF4-FFF2-40B4-BE49-F238E27FC236}">
                <a16:creationId xmlns:a16="http://schemas.microsoft.com/office/drawing/2014/main" id="{3DF30ABD-4906-8570-FF61-30EB2343B712}"/>
              </a:ext>
            </a:extLst>
          </p:cNvPr>
          <p:cNvSpPr>
            <a:spLocks noGrp="1"/>
          </p:cNvSpPr>
          <p:nvPr>
            <p:ph type="body" idx="1"/>
          </p:nvPr>
        </p:nvSpPr>
        <p:spPr/>
        <p:txBody>
          <a:bodyPr>
            <a:normAutofit fontScale="92500" lnSpcReduction="20000"/>
          </a:bodyPr>
          <a:lstStyle/>
          <a:p>
            <a:pPr fontAlgn="base"/>
            <a:r>
              <a:rPr lang="en-US" dirty="0">
                <a:latin typeface="+mn-lt"/>
              </a:rPr>
              <a:t>Like deductive reasoning -- similar facts or principles or court decisions can help form a general rule that is likely to lead to similar conclusions. This is important when law students write briefs and cite cases to support a legal argument.</a:t>
            </a:r>
          </a:p>
          <a:p>
            <a:pPr fontAlgn="base"/>
            <a:r>
              <a:rPr lang="en-US" b="1" i="1" dirty="0">
                <a:latin typeface="+mn-lt"/>
              </a:rPr>
              <a:t>Example </a:t>
            </a:r>
            <a:r>
              <a:rPr lang="en-US" dirty="0">
                <a:latin typeface="+mn-lt"/>
              </a:rPr>
              <a:t> — When a civil lawsuit for libel is filed in any US court, the facts of that case are compared with standards set in the </a:t>
            </a:r>
            <a:r>
              <a:rPr lang="en-US" dirty="0">
                <a:latin typeface="+mn-lt"/>
                <a:hlinkClick r:id="rId2"/>
              </a:rPr>
              <a:t>New York Times v. Sullivan</a:t>
            </a:r>
            <a:r>
              <a:rPr lang="en-US" dirty="0">
                <a:latin typeface="+mn-lt"/>
              </a:rPr>
              <a:t> case (1964).</a:t>
            </a:r>
            <a:br>
              <a:rPr lang="en-US" dirty="0">
                <a:latin typeface="+mn-lt"/>
              </a:rPr>
            </a:br>
            <a:endParaRPr lang="en-US" dirty="0">
              <a:latin typeface="+mn-lt"/>
            </a:endParaRPr>
          </a:p>
        </p:txBody>
      </p:sp>
    </p:spTree>
    <p:extLst>
      <p:ext uri="{BB962C8B-B14F-4D97-AF65-F5344CB8AC3E}">
        <p14:creationId xmlns:p14="http://schemas.microsoft.com/office/powerpoint/2010/main" val="51116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4B9F-EC73-2131-41CA-A044874C76CC}"/>
              </a:ext>
            </a:extLst>
          </p:cNvPr>
          <p:cNvSpPr>
            <a:spLocks noGrp="1"/>
          </p:cNvSpPr>
          <p:nvPr>
            <p:ph type="title"/>
          </p:nvPr>
        </p:nvSpPr>
        <p:spPr/>
        <p:txBody>
          <a:bodyPr/>
          <a:lstStyle/>
          <a:p>
            <a:r>
              <a:rPr lang="en-US" dirty="0">
                <a:latin typeface="+mj-lt"/>
              </a:rPr>
              <a:t>Inductive reasoning </a:t>
            </a:r>
          </a:p>
        </p:txBody>
      </p:sp>
      <p:sp>
        <p:nvSpPr>
          <p:cNvPr id="3" name="Text Placeholder 2">
            <a:extLst>
              <a:ext uri="{FF2B5EF4-FFF2-40B4-BE49-F238E27FC236}">
                <a16:creationId xmlns:a16="http://schemas.microsoft.com/office/drawing/2014/main" id="{82B27B9A-5B48-1E1F-BC30-833B2EA74AD6}"/>
              </a:ext>
            </a:extLst>
          </p:cNvPr>
          <p:cNvSpPr>
            <a:spLocks noGrp="1"/>
          </p:cNvSpPr>
          <p:nvPr>
            <p:ph type="body" idx="1"/>
          </p:nvPr>
        </p:nvSpPr>
        <p:spPr/>
        <p:txBody>
          <a:bodyPr>
            <a:normAutofit/>
          </a:bodyPr>
          <a:lstStyle/>
          <a:p>
            <a:pPr fontAlgn="base"/>
            <a:r>
              <a:rPr lang="en-US" dirty="0">
                <a:latin typeface="+mn-lt"/>
              </a:rPr>
              <a:t>From specific to general —  Lawyers and judges often use inductive reasoning to analyze specific cases and then develop a general legal rule or doctrine. </a:t>
            </a:r>
          </a:p>
          <a:p>
            <a:pPr fontAlgn="base"/>
            <a:r>
              <a:rPr lang="en-US" b="1" i="1" dirty="0">
                <a:latin typeface="+mn-lt"/>
              </a:rPr>
              <a:t>Example:</a:t>
            </a:r>
            <a:r>
              <a:rPr lang="en-US" dirty="0">
                <a:latin typeface="+mn-lt"/>
              </a:rPr>
              <a:t> In Moody v </a:t>
            </a:r>
            <a:r>
              <a:rPr lang="en-US" dirty="0" err="1">
                <a:latin typeface="+mn-lt"/>
              </a:rPr>
              <a:t>Netchoice</a:t>
            </a:r>
            <a:r>
              <a:rPr lang="en-US" dirty="0">
                <a:latin typeface="+mn-lt"/>
              </a:rPr>
              <a:t>, 2024, the Supreme Court opinion pointed to many previous cases to reinforce the  state actor doctrine.  </a:t>
            </a:r>
          </a:p>
          <a:p>
            <a:endParaRPr lang="en-US" dirty="0"/>
          </a:p>
        </p:txBody>
      </p:sp>
    </p:spTree>
    <p:extLst>
      <p:ext uri="{BB962C8B-B14F-4D97-AF65-F5344CB8AC3E}">
        <p14:creationId xmlns:p14="http://schemas.microsoft.com/office/powerpoint/2010/main" val="314889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3"/>
          <p:cNvSpPr txBox="1">
            <a:spLocks noGrp="1"/>
          </p:cNvSpPr>
          <p:nvPr>
            <p:ph type="title"/>
          </p:nvPr>
        </p:nvSpPr>
        <p:spPr>
          <a:xfrm>
            <a:off x="1581400" y="621607"/>
            <a:ext cx="3108964"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ts val="4300"/>
              <a:buFont typeface="Gill Sans"/>
              <a:buNone/>
            </a:pPr>
            <a:r>
              <a:rPr lang="en-US" dirty="0">
                <a:latin typeface="+mj-lt"/>
              </a:rPr>
              <a:t>Ben Franklin </a:t>
            </a:r>
            <a:endParaRPr dirty="0">
              <a:latin typeface="+mj-lt"/>
            </a:endParaRPr>
          </a:p>
        </p:txBody>
      </p:sp>
      <p:sp>
        <p:nvSpPr>
          <p:cNvPr id="283" name="Google Shape;283;p23"/>
          <p:cNvSpPr txBox="1">
            <a:spLocks noGrp="1"/>
          </p:cNvSpPr>
          <p:nvPr>
            <p:ph type="body" idx="1"/>
          </p:nvPr>
        </p:nvSpPr>
        <p:spPr>
          <a:xfrm>
            <a:off x="1149179" y="4920661"/>
            <a:ext cx="7611944" cy="1757362"/>
          </a:xfrm>
          <a:prstGeom prst="rect">
            <a:avLst/>
          </a:prstGeom>
          <a:noFill/>
          <a:ln>
            <a:noFill/>
          </a:ln>
        </p:spPr>
        <p:txBody>
          <a:bodyPr spcFirstLastPara="1" wrap="square" lIns="91425" tIns="45700" rIns="91425" bIns="45700" anchor="t" anchorCtr="0">
            <a:normAutofit fontScale="92500"/>
          </a:bodyPr>
          <a:lstStyle/>
          <a:p>
            <a:pPr marL="82296" lvl="0" indent="0" algn="l" rtl="0">
              <a:lnSpc>
                <a:spcPct val="100000"/>
              </a:lnSpc>
              <a:spcBef>
                <a:spcPts val="0"/>
              </a:spcBef>
              <a:spcAft>
                <a:spcPts val="0"/>
              </a:spcAft>
              <a:buSzPct val="80000"/>
              <a:buNone/>
            </a:pPr>
            <a:r>
              <a:rPr lang="en-US" i="1" dirty="0">
                <a:latin typeface="Arial Narrow" panose="020B0604020202020204" pitchFamily="34" charset="0"/>
                <a:cs typeface="Arial Narrow" panose="020B0604020202020204" pitchFamily="34" charset="0"/>
              </a:rPr>
              <a:t>I wish … </a:t>
            </a:r>
            <a:r>
              <a:rPr lang="en-US" i="1" dirty="0">
                <a:solidFill>
                  <a:srgbClr val="333333"/>
                </a:solidFill>
                <a:latin typeface="Arial Narrow" panose="020B0604020202020204" pitchFamily="34" charset="0"/>
                <a:ea typeface="Georgia"/>
                <a:cs typeface="Arial Narrow" panose="020B0604020202020204" pitchFamily="34" charset="0"/>
                <a:sym typeface="Georgia"/>
              </a:rPr>
              <a:t>every Member of the Convention, who may still have Objections to it, would with me on this Occasion doubt a little of his own Infallibility … </a:t>
            </a:r>
            <a:endParaRPr i="1" dirty="0">
              <a:latin typeface="Arial Narrow" panose="020B0604020202020204" pitchFamily="34" charset="0"/>
              <a:cs typeface="Arial Narrow" panose="020B0604020202020204" pitchFamily="34" charset="0"/>
            </a:endParaRPr>
          </a:p>
        </p:txBody>
      </p:sp>
      <p:pic>
        <p:nvPicPr>
          <p:cNvPr id="284" name="Google Shape;284;p23"/>
          <p:cNvPicPr preferRelativeResize="0"/>
          <p:nvPr/>
        </p:nvPicPr>
        <p:blipFill rotWithShape="1">
          <a:blip r:embed="rId3">
            <a:alphaModFix/>
          </a:blip>
          <a:srcRect/>
          <a:stretch/>
        </p:blipFill>
        <p:spPr>
          <a:xfrm>
            <a:off x="4869688" y="179977"/>
            <a:ext cx="4064000" cy="4216400"/>
          </a:xfrm>
          <a:prstGeom prst="rect">
            <a:avLst/>
          </a:prstGeom>
          <a:noFill/>
          <a:ln>
            <a:noFill/>
          </a:ln>
        </p:spPr>
      </p:pic>
      <p:sp>
        <p:nvSpPr>
          <p:cNvPr id="285" name="Google Shape;285;p23"/>
          <p:cNvSpPr txBox="1"/>
          <p:nvPr/>
        </p:nvSpPr>
        <p:spPr>
          <a:xfrm>
            <a:off x="1297576" y="2397948"/>
            <a:ext cx="3213463" cy="206210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dirty="0">
                <a:solidFill>
                  <a:schemeClr val="dk1"/>
                </a:solidFill>
                <a:latin typeface="+mj-lt"/>
                <a:ea typeface="Gill Sans"/>
                <a:cs typeface="Gill Sans"/>
                <a:sym typeface="Gill Sans"/>
              </a:rPr>
              <a:t>Endorsing the Constitutional convention in 1787 </a:t>
            </a:r>
            <a:endParaRPr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16449"/>
        </a:solidFill>
        <a:effectLst/>
      </p:bgPr>
    </p:bg>
    <p:spTree>
      <p:nvGrpSpPr>
        <p:cNvPr id="1" name="Shape 135"/>
        <p:cNvGrpSpPr/>
        <p:nvPr/>
      </p:nvGrpSpPr>
      <p:grpSpPr>
        <a:xfrm>
          <a:off x="0" y="0"/>
          <a:ext cx="0" cy="0"/>
          <a:chOff x="0" y="0"/>
          <a:chExt cx="0" cy="0"/>
        </a:xfrm>
      </p:grpSpPr>
      <p:pic>
        <p:nvPicPr>
          <p:cNvPr id="137" name="Google Shape;137;p3" descr="Equal.Justice.scotus.jpg"/>
          <p:cNvPicPr preferRelativeResize="0"/>
          <p:nvPr/>
        </p:nvPicPr>
        <p:blipFill rotWithShape="1">
          <a:blip r:embed="rId3">
            <a:alphaModFix/>
          </a:blip>
          <a:srcRect b="25444"/>
          <a:stretch/>
        </p:blipFill>
        <p:spPr>
          <a:xfrm>
            <a:off x="1274442" y="231566"/>
            <a:ext cx="7605524" cy="1064025"/>
          </a:xfrm>
          <a:prstGeom prst="rect">
            <a:avLst/>
          </a:prstGeom>
          <a:noFill/>
          <a:ln>
            <a:noFill/>
          </a:ln>
        </p:spPr>
      </p:pic>
      <p:sp>
        <p:nvSpPr>
          <p:cNvPr id="138" name="Google Shape;138;p3"/>
          <p:cNvSpPr txBox="1">
            <a:spLocks noGrp="1"/>
          </p:cNvSpPr>
          <p:nvPr>
            <p:ph type="title"/>
          </p:nvPr>
        </p:nvSpPr>
        <p:spPr>
          <a:xfrm>
            <a:off x="1274442" y="231566"/>
            <a:ext cx="749808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Gill Sans"/>
              <a:buNone/>
            </a:pPr>
            <a:r>
              <a:rPr lang="en-US" sz="4800" b="1" dirty="0">
                <a:solidFill>
                  <a:schemeClr val="lt1"/>
                </a:solidFill>
                <a:latin typeface="+mj-lt"/>
              </a:rPr>
              <a:t>Chapter 1 </a:t>
            </a:r>
            <a:endParaRPr dirty="0">
              <a:latin typeface="+mj-lt"/>
            </a:endParaRPr>
          </a:p>
        </p:txBody>
      </p:sp>
      <p:sp>
        <p:nvSpPr>
          <p:cNvPr id="4" name="Text Placeholder 2">
            <a:extLst>
              <a:ext uri="{FF2B5EF4-FFF2-40B4-BE49-F238E27FC236}">
                <a16:creationId xmlns:a16="http://schemas.microsoft.com/office/drawing/2014/main" id="{47FD5608-C99A-D335-5BD0-0461919FB100}"/>
              </a:ext>
            </a:extLst>
          </p:cNvPr>
          <p:cNvSpPr>
            <a:spLocks noGrp="1"/>
          </p:cNvSpPr>
          <p:nvPr>
            <p:ph type="body" idx="1"/>
          </p:nvPr>
        </p:nvSpPr>
        <p:spPr>
          <a:xfrm>
            <a:off x="1645920" y="1603166"/>
            <a:ext cx="7498080" cy="4800600"/>
          </a:xfrm>
        </p:spPr>
        <p:txBody>
          <a:bodyPr>
            <a:normAutofit lnSpcReduction="10000"/>
          </a:bodyPr>
          <a:lstStyle/>
          <a:p>
            <a:pPr marL="137160" indent="0">
              <a:buNone/>
            </a:pPr>
            <a:r>
              <a:rPr lang="en-US" sz="2800" dirty="0">
                <a:latin typeface="+mn-lt"/>
              </a:rPr>
              <a:t>       </a:t>
            </a:r>
          </a:p>
          <a:p>
            <a:pPr marL="651510" indent="-514350">
              <a:buFont typeface="+mj-lt"/>
              <a:buAutoNum type="arabicParenR"/>
            </a:pPr>
            <a:r>
              <a:rPr lang="en-US" sz="2800" dirty="0"/>
              <a:t>Studying t</a:t>
            </a:r>
            <a:r>
              <a:rPr lang="en-US" sz="2800" dirty="0">
                <a:latin typeface="+mn-lt"/>
              </a:rPr>
              <a:t>he US First Amendment </a:t>
            </a:r>
          </a:p>
          <a:p>
            <a:pPr marL="651510" indent="-514350">
              <a:buFont typeface="+mj-lt"/>
              <a:buAutoNum type="arabicParenR"/>
            </a:pPr>
            <a:r>
              <a:rPr lang="en-US" sz="2800" dirty="0">
                <a:latin typeface="+mn-lt"/>
              </a:rPr>
              <a:t>Human rights worldwide  </a:t>
            </a:r>
          </a:p>
          <a:p>
            <a:pPr marL="651510" indent="-514350">
              <a:buFont typeface="+mj-lt"/>
              <a:buAutoNum type="arabicParenR"/>
            </a:pPr>
            <a:r>
              <a:rPr lang="en-US" sz="2800" dirty="0">
                <a:latin typeface="+mn-lt"/>
              </a:rPr>
              <a:t>International legal systems </a:t>
            </a:r>
          </a:p>
          <a:p>
            <a:pPr marL="651510" indent="-514350">
              <a:buFont typeface="+mj-lt"/>
              <a:buAutoNum type="arabicParenR"/>
            </a:pPr>
            <a:r>
              <a:rPr lang="en-US" sz="2800" dirty="0">
                <a:latin typeface="+mn-lt"/>
              </a:rPr>
              <a:t>Basic civics </a:t>
            </a:r>
          </a:p>
          <a:p>
            <a:pPr marL="651510" indent="-514350">
              <a:buFont typeface="+mj-lt"/>
              <a:buAutoNum type="arabicParenR"/>
            </a:pPr>
            <a:r>
              <a:rPr lang="en-US" sz="2800" dirty="0">
                <a:latin typeface="+mn-lt"/>
              </a:rPr>
              <a:t>Distinguishing media law </a:t>
            </a:r>
          </a:p>
          <a:p>
            <a:pPr marL="651510" indent="-514350">
              <a:buFont typeface="+mj-lt"/>
              <a:buAutoNum type="arabicParenR"/>
            </a:pPr>
            <a:r>
              <a:rPr lang="en-US" sz="2800" dirty="0">
                <a:latin typeface="+mn-lt"/>
              </a:rPr>
              <a:t>Concepts &amp; terms </a:t>
            </a:r>
          </a:p>
          <a:p>
            <a:pPr marL="651510" indent="-514350">
              <a:buFont typeface="+mj-lt"/>
              <a:buAutoNum type="arabicParenR"/>
            </a:pPr>
            <a:r>
              <a:rPr lang="en-US" sz="2800" dirty="0">
                <a:latin typeface="+mn-lt"/>
              </a:rPr>
              <a:t>Example: Smith v Jones </a:t>
            </a:r>
          </a:p>
          <a:p>
            <a:pPr marL="651510" indent="-514350">
              <a:buFont typeface="+mj-lt"/>
              <a:buAutoNum type="arabicParenR"/>
            </a:pPr>
            <a:r>
              <a:rPr lang="en-US" sz="2800" dirty="0">
                <a:latin typeface="+mn-lt"/>
              </a:rPr>
              <a:t>First Amendment Jurisprudence </a:t>
            </a:r>
          </a:p>
          <a:p>
            <a:pPr marL="651510" indent="-514350">
              <a:buFont typeface="+mj-lt"/>
              <a:buAutoNum type="arabicParenR"/>
            </a:pPr>
            <a:r>
              <a:rPr lang="en-US" sz="2800" dirty="0">
                <a:latin typeface="+mn-lt"/>
              </a:rPr>
              <a:t>International </a:t>
            </a:r>
            <a:r>
              <a:rPr lang="en-US" dirty="0">
                <a:latin typeface="+mn-lt"/>
              </a:rPr>
              <a:t>media law </a:t>
            </a:r>
          </a:p>
          <a:p>
            <a:pPr marL="137160" indent="0">
              <a:buNone/>
            </a:pPr>
            <a:endParaRPr lang="en-US"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6449"/>
        </a:solidFill>
        <a:effectLst/>
      </p:bgPr>
    </p:bg>
    <p:spTree>
      <p:nvGrpSpPr>
        <p:cNvPr id="1" name="Shape 128"/>
        <p:cNvGrpSpPr/>
        <p:nvPr/>
      </p:nvGrpSpPr>
      <p:grpSpPr>
        <a:xfrm>
          <a:off x="0" y="0"/>
          <a:ext cx="0" cy="0"/>
          <a:chOff x="0" y="0"/>
          <a:chExt cx="0" cy="0"/>
        </a:xfrm>
      </p:grpSpPr>
      <p:pic>
        <p:nvPicPr>
          <p:cNvPr id="129" name="Google Shape;129;p2" descr="Equal.Justice.scotus.jpg"/>
          <p:cNvPicPr preferRelativeResize="0"/>
          <p:nvPr/>
        </p:nvPicPr>
        <p:blipFill rotWithShape="1">
          <a:blip r:embed="rId3">
            <a:alphaModFix/>
          </a:blip>
          <a:srcRect b="25444"/>
          <a:stretch/>
        </p:blipFill>
        <p:spPr>
          <a:xfrm>
            <a:off x="1120628" y="77587"/>
            <a:ext cx="7605524" cy="1064025"/>
          </a:xfrm>
          <a:prstGeom prst="rect">
            <a:avLst/>
          </a:prstGeom>
          <a:noFill/>
          <a:ln>
            <a:noFill/>
          </a:ln>
        </p:spPr>
      </p:pic>
      <p:sp>
        <p:nvSpPr>
          <p:cNvPr id="130" name="Google Shape;130;p2"/>
          <p:cNvSpPr txBox="1">
            <a:spLocks noGrp="1"/>
          </p:cNvSpPr>
          <p:nvPr>
            <p:ph type="title"/>
          </p:nvPr>
        </p:nvSpPr>
        <p:spPr>
          <a:xfrm>
            <a:off x="1435608" y="77587"/>
            <a:ext cx="749808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Gill Sans"/>
              <a:buNone/>
            </a:pPr>
            <a:r>
              <a:rPr lang="en-US" sz="4800" b="1" dirty="0">
                <a:solidFill>
                  <a:schemeClr val="lt1"/>
                </a:solidFill>
                <a:latin typeface="+mj-lt"/>
              </a:rPr>
              <a:t>COMS 400-500 course</a:t>
            </a:r>
            <a:endParaRPr dirty="0">
              <a:latin typeface="+mj-lt"/>
            </a:endParaRPr>
          </a:p>
        </p:txBody>
      </p:sp>
      <p:sp>
        <p:nvSpPr>
          <p:cNvPr id="131" name="Google Shape;131;p2"/>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lnSpcReduction="10000"/>
          </a:bodyPr>
          <a:lstStyle/>
          <a:p>
            <a:pPr marL="689864" indent="-457200">
              <a:buSzPct val="80000"/>
              <a:buFont typeface="Arial" panose="020B0604020202020204" pitchFamily="34" charset="0"/>
              <a:buChar char="•"/>
            </a:pPr>
            <a:r>
              <a:rPr lang="en-US" dirty="0">
                <a:latin typeface="Arial Narrow" panose="020B0604020202020204" pitchFamily="34" charset="0"/>
                <a:cs typeface="Arial Narrow" panose="020B0604020202020204" pitchFamily="34" charset="0"/>
              </a:rPr>
              <a:t>Required for Media majors  </a:t>
            </a:r>
          </a:p>
          <a:p>
            <a:pPr marL="689864" indent="-457200">
              <a:buSzPct val="80000"/>
              <a:buFont typeface="Arial" panose="020B0604020202020204" pitchFamily="34" charset="0"/>
              <a:buChar char="•"/>
            </a:pPr>
            <a:r>
              <a:rPr lang="en-US" dirty="0">
                <a:latin typeface="Arial Narrow" panose="020B0604020202020204" pitchFamily="34" charset="0"/>
                <a:cs typeface="Arial Narrow" panose="020B0604020202020204" pitchFamily="34" charset="0"/>
              </a:rPr>
              <a:t>Fills Bachelor of Sci req for Comm majors </a:t>
            </a:r>
          </a:p>
          <a:p>
            <a:pPr marL="689864" indent="-457200">
              <a:buSzPct val="80000"/>
              <a:buFont typeface="Arial" panose="020B0604020202020204" pitchFamily="34" charset="0"/>
              <a:buChar char="•"/>
            </a:pPr>
            <a:r>
              <a:rPr lang="en-US" dirty="0">
                <a:latin typeface="Arial Narrow" panose="020B0604020202020204" pitchFamily="34" charset="0"/>
                <a:cs typeface="Arial Narrow" panose="020B0604020202020204" pitchFamily="34" charset="0"/>
              </a:rPr>
              <a:t>Recommended for grad students   </a:t>
            </a:r>
          </a:p>
          <a:p>
            <a:pPr marL="689864" indent="-457200">
              <a:buSzPct val="80000"/>
              <a:buFont typeface="Arial" panose="020B0604020202020204" pitchFamily="34" charset="0"/>
              <a:buChar char="•"/>
            </a:pPr>
            <a:r>
              <a:rPr lang="en-US" dirty="0">
                <a:latin typeface="Arial Narrow" panose="020B0604020202020204" pitchFamily="34" charset="0"/>
                <a:cs typeface="Arial Narrow" panose="020B0604020202020204" pitchFamily="34" charset="0"/>
              </a:rPr>
              <a:t>Open lectures / some classes will be recorded via zoom  </a:t>
            </a:r>
          </a:p>
          <a:p>
            <a:pPr marL="365760" lvl="0" indent="-133096" algn="l" rtl="0">
              <a:lnSpc>
                <a:spcPct val="100000"/>
              </a:lnSpc>
              <a:spcBef>
                <a:spcPts val="600"/>
              </a:spcBef>
              <a:spcAft>
                <a:spcPts val="0"/>
              </a:spcAft>
              <a:buSzPct val="80000"/>
              <a:buNone/>
            </a:pPr>
            <a:endParaRPr lang="en-US" dirty="0">
              <a:latin typeface="Arial Narrow" panose="020B0604020202020204" pitchFamily="34" charset="0"/>
              <a:cs typeface="Arial Narrow" panose="020B0604020202020204" pitchFamily="34" charset="0"/>
            </a:endParaRPr>
          </a:p>
          <a:p>
            <a:pPr marL="689864" lvl="0" indent="-457200" algn="l" rtl="0">
              <a:lnSpc>
                <a:spcPct val="100000"/>
              </a:lnSpc>
              <a:spcBef>
                <a:spcPts val="600"/>
              </a:spcBef>
              <a:spcAft>
                <a:spcPts val="0"/>
              </a:spcAft>
              <a:buSzPct val="8000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T-Th 3:15 – 4:45  HH 1016 Jan 13 – Ap 23 </a:t>
            </a:r>
          </a:p>
          <a:p>
            <a:pPr marL="689864" lvl="0" indent="-457200" algn="l" rtl="0">
              <a:lnSpc>
                <a:spcPct val="100000"/>
              </a:lnSpc>
              <a:spcBef>
                <a:spcPts val="600"/>
              </a:spcBef>
              <a:spcAft>
                <a:spcPts val="0"/>
              </a:spcAft>
              <a:buSzPct val="8000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MT &amp; Final exams are open book online </a:t>
            </a:r>
          </a:p>
          <a:p>
            <a:pPr marL="689864" lvl="0" indent="-457200" algn="l" rtl="0">
              <a:lnSpc>
                <a:spcPct val="100000"/>
              </a:lnSpc>
              <a:spcBef>
                <a:spcPts val="600"/>
              </a:spcBef>
              <a:spcAft>
                <a:spcPts val="0"/>
              </a:spcAft>
              <a:buSzPct val="8000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Course closes May 1. </a:t>
            </a:r>
            <a:endParaRPr sz="2800" dirty="0">
              <a:latin typeface="Arial Narrow" panose="020B0604020202020204" pitchFamily="34" charset="0"/>
              <a:cs typeface="Arial Narrow"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9" descr="Equal.Justice.scotus.jpg"/>
          <p:cNvPicPr preferRelativeResize="0"/>
          <p:nvPr/>
        </p:nvPicPr>
        <p:blipFill rotWithShape="1">
          <a:blip r:embed="rId3">
            <a:alphaModFix/>
          </a:blip>
          <a:srcRect b="25444"/>
          <a:stretch/>
        </p:blipFill>
        <p:spPr>
          <a:xfrm>
            <a:off x="1381886" y="153188"/>
            <a:ext cx="7605524" cy="1064025"/>
          </a:xfrm>
          <a:prstGeom prst="rect">
            <a:avLst/>
          </a:prstGeom>
          <a:noFill/>
          <a:ln>
            <a:noFill/>
          </a:ln>
        </p:spPr>
      </p:pic>
      <p:sp>
        <p:nvSpPr>
          <p:cNvPr id="188" name="Google Shape;188;p9"/>
          <p:cNvSpPr txBox="1">
            <a:spLocks noGrp="1"/>
          </p:cNvSpPr>
          <p:nvPr>
            <p:ph type="title"/>
          </p:nvPr>
        </p:nvSpPr>
        <p:spPr>
          <a:xfrm>
            <a:off x="1320925" y="195934"/>
            <a:ext cx="749808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Gill Sans"/>
              <a:buNone/>
            </a:pPr>
            <a:r>
              <a:rPr lang="en-US" sz="4800" b="1" dirty="0">
                <a:solidFill>
                  <a:schemeClr val="lt1"/>
                </a:solidFill>
                <a:latin typeface="+mj-lt"/>
              </a:rPr>
              <a:t>1.1 The First Amendment</a:t>
            </a:r>
            <a:endParaRPr dirty="0">
              <a:latin typeface="+mj-lt"/>
            </a:endParaRPr>
          </a:p>
        </p:txBody>
      </p:sp>
      <p:sp>
        <p:nvSpPr>
          <p:cNvPr id="5" name="Google Shape;203;p11">
            <a:extLst>
              <a:ext uri="{FF2B5EF4-FFF2-40B4-BE49-F238E27FC236}">
                <a16:creationId xmlns:a16="http://schemas.microsoft.com/office/drawing/2014/main" id="{9FB278AA-9C9E-34C7-427F-D640FF15D93C}"/>
              </a:ext>
            </a:extLst>
          </p:cNvPr>
          <p:cNvSpPr txBox="1">
            <a:spLocks noGrp="1"/>
          </p:cNvSpPr>
          <p:nvPr>
            <p:ph type="body" idx="1"/>
          </p:nvPr>
        </p:nvSpPr>
        <p:spPr>
          <a:xfrm>
            <a:off x="2743199" y="1402055"/>
            <a:ext cx="5937825"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None/>
            </a:pPr>
            <a:r>
              <a:rPr lang="en-US" b="1" i="1" dirty="0">
                <a:latin typeface="+mn-lt"/>
              </a:rPr>
              <a:t>Congress shall make no law</a:t>
            </a:r>
          </a:p>
          <a:p>
            <a:pPr marL="365760" lvl="0" indent="-283464" algn="l" rtl="0">
              <a:lnSpc>
                <a:spcPct val="100000"/>
              </a:lnSpc>
              <a:spcBef>
                <a:spcPts val="0"/>
              </a:spcBef>
              <a:spcAft>
                <a:spcPts val="0"/>
              </a:spcAft>
              <a:buSzPts val="2560"/>
              <a:buNone/>
            </a:pPr>
            <a:r>
              <a:rPr lang="en-US" i="1" dirty="0">
                <a:latin typeface="+mn-lt"/>
              </a:rPr>
              <a:t>respecting an </a:t>
            </a:r>
            <a:r>
              <a:rPr lang="en-US" i="1" dirty="0">
                <a:solidFill>
                  <a:srgbClr val="800000"/>
                </a:solidFill>
                <a:latin typeface="+mn-lt"/>
              </a:rPr>
              <a:t>establishment of</a:t>
            </a:r>
          </a:p>
          <a:p>
            <a:pPr marL="365760" lvl="0" indent="-283464" algn="l" rtl="0">
              <a:lnSpc>
                <a:spcPct val="100000"/>
              </a:lnSpc>
              <a:spcBef>
                <a:spcPts val="0"/>
              </a:spcBef>
              <a:spcAft>
                <a:spcPts val="0"/>
              </a:spcAft>
              <a:buSzPts val="2560"/>
              <a:buNone/>
            </a:pPr>
            <a:r>
              <a:rPr lang="en-US" i="1" dirty="0">
                <a:solidFill>
                  <a:srgbClr val="800000"/>
                </a:solidFill>
                <a:latin typeface="+mn-lt"/>
              </a:rPr>
              <a:t>religion</a:t>
            </a:r>
            <a:r>
              <a:rPr lang="en-US" i="1" dirty="0">
                <a:latin typeface="+mn-lt"/>
              </a:rPr>
              <a:t>, or prohibiting the</a:t>
            </a:r>
            <a:endParaRPr dirty="0">
              <a:latin typeface="+mn-lt"/>
            </a:endParaRPr>
          </a:p>
        </p:txBody>
      </p:sp>
      <p:pic>
        <p:nvPicPr>
          <p:cNvPr id="2" name="Google Shape;204;p11">
            <a:extLst>
              <a:ext uri="{FF2B5EF4-FFF2-40B4-BE49-F238E27FC236}">
                <a16:creationId xmlns:a16="http://schemas.microsoft.com/office/drawing/2014/main" id="{5B2675DB-CBBE-1E07-7A88-B627360B07BD}"/>
              </a:ext>
            </a:extLst>
          </p:cNvPr>
          <p:cNvPicPr preferRelativeResize="0"/>
          <p:nvPr/>
        </p:nvPicPr>
        <p:blipFill rotWithShape="1">
          <a:blip r:embed="rId4">
            <a:alphaModFix/>
          </a:blip>
          <a:srcRect/>
          <a:stretch/>
        </p:blipFill>
        <p:spPr>
          <a:xfrm>
            <a:off x="207944" y="1402055"/>
            <a:ext cx="2347883" cy="1441206"/>
          </a:xfrm>
          <a:prstGeom prst="rect">
            <a:avLst/>
          </a:prstGeom>
          <a:noFill/>
          <a:ln>
            <a:noFill/>
          </a:ln>
        </p:spPr>
      </p:pic>
      <p:sp>
        <p:nvSpPr>
          <p:cNvPr id="3" name="TextBox 2">
            <a:extLst>
              <a:ext uri="{FF2B5EF4-FFF2-40B4-BE49-F238E27FC236}">
                <a16:creationId xmlns:a16="http://schemas.microsoft.com/office/drawing/2014/main" id="{DFD837F9-26FB-EA11-A446-37546A95ACB7}"/>
              </a:ext>
            </a:extLst>
          </p:cNvPr>
          <p:cNvSpPr txBox="1"/>
          <p:nvPr/>
        </p:nvSpPr>
        <p:spPr>
          <a:xfrm>
            <a:off x="1469395" y="2939605"/>
            <a:ext cx="7201140" cy="3046988"/>
          </a:xfrm>
          <a:prstGeom prst="rect">
            <a:avLst/>
          </a:prstGeom>
          <a:noFill/>
        </p:spPr>
        <p:txBody>
          <a:bodyPr wrap="square" rtlCol="0">
            <a:spAutoFit/>
          </a:bodyPr>
          <a:lstStyle/>
          <a:p>
            <a:r>
              <a:rPr lang="en-US" sz="3200" i="1" dirty="0">
                <a:solidFill>
                  <a:srgbClr val="800000"/>
                </a:solidFill>
              </a:rPr>
              <a:t>free exercise</a:t>
            </a:r>
            <a:r>
              <a:rPr lang="en-US" sz="3200" i="1" dirty="0"/>
              <a:t> thereof; or abridging the </a:t>
            </a:r>
            <a:r>
              <a:rPr lang="en-US" sz="3200" i="1" dirty="0">
                <a:solidFill>
                  <a:srgbClr val="800000"/>
                </a:solidFill>
              </a:rPr>
              <a:t>freedom of speech</a:t>
            </a:r>
            <a:r>
              <a:rPr lang="en-US" sz="3200" i="1" dirty="0"/>
              <a:t>, or of the </a:t>
            </a:r>
            <a:r>
              <a:rPr lang="en-US" sz="3200" i="1" dirty="0">
                <a:solidFill>
                  <a:srgbClr val="800000"/>
                </a:solidFill>
              </a:rPr>
              <a:t>press</a:t>
            </a:r>
            <a:r>
              <a:rPr lang="en-US" sz="3200" i="1" dirty="0"/>
              <a:t>; or the right of the people peaceably to </a:t>
            </a:r>
            <a:r>
              <a:rPr lang="en-US" sz="3200" i="1" dirty="0">
                <a:solidFill>
                  <a:srgbClr val="800000"/>
                </a:solidFill>
              </a:rPr>
              <a:t>assemble</a:t>
            </a:r>
            <a:r>
              <a:rPr lang="en-US" sz="3200" i="1" dirty="0"/>
              <a:t>, and to </a:t>
            </a:r>
            <a:r>
              <a:rPr lang="en-US" sz="3200" i="1" dirty="0">
                <a:solidFill>
                  <a:srgbClr val="800000"/>
                </a:solidFill>
              </a:rPr>
              <a:t>petition</a:t>
            </a:r>
            <a:r>
              <a:rPr lang="en-US" sz="3200" i="1" dirty="0"/>
              <a:t> the government for a redress of grievances.</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2657034" y="531481"/>
            <a:ext cx="6276654"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3200"/>
              <a:buFont typeface="Gill Sans"/>
              <a:buNone/>
            </a:pPr>
            <a:r>
              <a:rPr lang="en-US" sz="3200" dirty="0">
                <a:latin typeface="+mj-lt"/>
              </a:rPr>
              <a:t>Virginia Constitution, 1776 </a:t>
            </a:r>
            <a:endParaRPr dirty="0">
              <a:latin typeface="+mj-lt"/>
            </a:endParaRPr>
          </a:p>
        </p:txBody>
      </p:sp>
      <p:sp>
        <p:nvSpPr>
          <p:cNvPr id="195" name="Google Shape;195;p10"/>
          <p:cNvSpPr txBox="1">
            <a:spLocks noGrp="1"/>
          </p:cNvSpPr>
          <p:nvPr>
            <p:ph type="body" idx="1"/>
          </p:nvPr>
        </p:nvSpPr>
        <p:spPr>
          <a:xfrm>
            <a:off x="999091" y="1910715"/>
            <a:ext cx="7498080" cy="4800600"/>
          </a:xfrm>
          <a:prstGeom prst="rect">
            <a:avLst/>
          </a:prstGeom>
          <a:noFill/>
          <a:ln>
            <a:noFill/>
          </a:ln>
        </p:spPr>
        <p:txBody>
          <a:bodyPr spcFirstLastPara="1" wrap="square" lIns="91425" tIns="45700" rIns="91425" bIns="45700" anchor="t" anchorCtr="0">
            <a:normAutofit lnSpcReduction="10000"/>
          </a:bodyPr>
          <a:lstStyle/>
          <a:p>
            <a:pPr marL="365760" lvl="0" indent="-283464" algn="l" rtl="0">
              <a:lnSpc>
                <a:spcPct val="100000"/>
              </a:lnSpc>
              <a:spcBef>
                <a:spcPts val="0"/>
              </a:spcBef>
              <a:spcAft>
                <a:spcPts val="0"/>
              </a:spcAft>
              <a:buSzPct val="80000"/>
              <a:buNone/>
            </a:pPr>
            <a:r>
              <a:rPr lang="en-US" b="0" i="1" dirty="0">
                <a:solidFill>
                  <a:srgbClr val="333333"/>
                </a:solidFill>
                <a:latin typeface="+mn-lt"/>
                <a:ea typeface="Georgia"/>
                <a:cs typeface="Georgia"/>
                <a:sym typeface="Georgia"/>
              </a:rPr>
              <a:t>			</a:t>
            </a:r>
            <a:r>
              <a:rPr lang="en-US" b="0" dirty="0">
                <a:solidFill>
                  <a:srgbClr val="333333"/>
                </a:solidFill>
                <a:latin typeface="+mn-lt"/>
                <a:ea typeface="Georgia"/>
                <a:cs typeface="Georgia"/>
                <a:sym typeface="Georgia"/>
              </a:rPr>
              <a:t>That all men are </a:t>
            </a:r>
            <a:r>
              <a:rPr lang="en-US" b="1" dirty="0">
                <a:solidFill>
                  <a:srgbClr val="333333"/>
                </a:solidFill>
                <a:latin typeface="+mn-lt"/>
                <a:ea typeface="Georgia"/>
                <a:cs typeface="Georgia"/>
                <a:sym typeface="Georgia"/>
              </a:rPr>
              <a:t>by nature </a:t>
            </a:r>
            <a:r>
              <a:rPr lang="en-US" b="0" dirty="0">
                <a:solidFill>
                  <a:srgbClr val="333333"/>
                </a:solidFill>
                <a:latin typeface="+mn-lt"/>
                <a:ea typeface="Georgia"/>
                <a:cs typeface="Georgia"/>
                <a:sym typeface="Georgia"/>
              </a:rPr>
              <a:t>equally free and independent and have certain inherent rights, of which, when they enter into a state of society, they cannot, by any compact, deprive or divest their posterity; namely, the enjoyment of life and liberty, with the means of acquiring and possessing property, and pursuing and obtaining happiness and safety… </a:t>
            </a:r>
            <a:endParaRPr dirty="0">
              <a:latin typeface="+mn-lt"/>
            </a:endParaRPr>
          </a:p>
        </p:txBody>
      </p:sp>
      <p:pic>
        <p:nvPicPr>
          <p:cNvPr id="196" name="Google Shape;196;p10"/>
          <p:cNvPicPr preferRelativeResize="0"/>
          <p:nvPr/>
        </p:nvPicPr>
        <p:blipFill rotWithShape="1">
          <a:blip r:embed="rId3">
            <a:alphaModFix/>
          </a:blip>
          <a:srcRect/>
          <a:stretch/>
        </p:blipFill>
        <p:spPr>
          <a:xfrm>
            <a:off x="210312" y="531481"/>
            <a:ext cx="2419663" cy="16131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AB5E102E-E106-D943-8FBB-0BF41DB6AED4}"/>
            </a:ext>
          </a:extLst>
        </p:cNvPr>
        <p:cNvGrpSpPr/>
        <p:nvPr/>
      </p:nvGrpSpPr>
      <p:grpSpPr>
        <a:xfrm>
          <a:off x="0" y="0"/>
          <a:ext cx="0" cy="0"/>
          <a:chOff x="0" y="0"/>
          <a:chExt cx="0" cy="0"/>
        </a:xfrm>
      </p:grpSpPr>
      <p:sp>
        <p:nvSpPr>
          <p:cNvPr id="194" name="Google Shape;194;p10">
            <a:extLst>
              <a:ext uri="{FF2B5EF4-FFF2-40B4-BE49-F238E27FC236}">
                <a16:creationId xmlns:a16="http://schemas.microsoft.com/office/drawing/2014/main" id="{2967F3EB-56AD-6AFD-BA91-B3A27978C162}"/>
              </a:ext>
            </a:extLst>
          </p:cNvPr>
          <p:cNvSpPr txBox="1">
            <a:spLocks noGrp="1"/>
          </p:cNvSpPr>
          <p:nvPr>
            <p:ph type="title"/>
          </p:nvPr>
        </p:nvSpPr>
        <p:spPr>
          <a:xfrm>
            <a:off x="2657034" y="531481"/>
            <a:ext cx="6276654"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3200"/>
              <a:buFont typeface="Gill Sans"/>
              <a:buNone/>
            </a:pPr>
            <a:r>
              <a:rPr lang="en-US" sz="3200" dirty="0">
                <a:latin typeface="+mj-lt"/>
              </a:rPr>
              <a:t>Virginia Constitution, 1776 </a:t>
            </a:r>
            <a:endParaRPr dirty="0">
              <a:latin typeface="+mj-lt"/>
            </a:endParaRPr>
          </a:p>
        </p:txBody>
      </p:sp>
      <p:sp>
        <p:nvSpPr>
          <p:cNvPr id="195" name="Google Shape;195;p10">
            <a:extLst>
              <a:ext uri="{FF2B5EF4-FFF2-40B4-BE49-F238E27FC236}">
                <a16:creationId xmlns:a16="http://schemas.microsoft.com/office/drawing/2014/main" id="{A7648D41-BC43-E4EF-AE67-B9A5D6DA90B1}"/>
              </a:ext>
            </a:extLst>
          </p:cNvPr>
          <p:cNvSpPr txBox="1">
            <a:spLocks noGrp="1"/>
          </p:cNvSpPr>
          <p:nvPr>
            <p:ph type="body" idx="1"/>
          </p:nvPr>
        </p:nvSpPr>
        <p:spPr>
          <a:xfrm>
            <a:off x="999091" y="1910715"/>
            <a:ext cx="7498080"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ct val="80000"/>
              <a:buNone/>
            </a:pPr>
            <a:r>
              <a:rPr lang="en-US" b="0" i="1" dirty="0">
                <a:solidFill>
                  <a:srgbClr val="333333"/>
                </a:solidFill>
                <a:latin typeface="Georgia"/>
                <a:ea typeface="Georgia"/>
                <a:cs typeface="Georgia"/>
                <a:sym typeface="Georgia"/>
              </a:rPr>
              <a:t>			</a:t>
            </a:r>
            <a:r>
              <a:rPr lang="en-US" b="0" dirty="0">
                <a:solidFill>
                  <a:srgbClr val="333333"/>
                </a:solidFill>
                <a:latin typeface="+mn-lt"/>
                <a:ea typeface="Georgia"/>
                <a:cs typeface="Georgia"/>
                <a:sym typeface="Georgia"/>
              </a:rPr>
              <a:t> </a:t>
            </a:r>
            <a:r>
              <a:rPr lang="en-US" b="1" dirty="0">
                <a:solidFill>
                  <a:srgbClr val="333333"/>
                </a:solidFill>
                <a:latin typeface="+mn-lt"/>
                <a:ea typeface="Georgia"/>
                <a:cs typeface="Georgia"/>
                <a:sym typeface="Georgia"/>
              </a:rPr>
              <a:t>That all power is vested in, and consequently derived from, the people,</a:t>
            </a:r>
            <a:r>
              <a:rPr lang="en-US" b="0" dirty="0">
                <a:solidFill>
                  <a:srgbClr val="333333"/>
                </a:solidFill>
                <a:latin typeface="+mn-lt"/>
                <a:ea typeface="Georgia"/>
                <a:cs typeface="Georgia"/>
                <a:sym typeface="Georgia"/>
              </a:rPr>
              <a:t> that magistrates are their trustees and servants, and at all times amenable to them…  </a:t>
            </a:r>
            <a:endParaRPr dirty="0">
              <a:latin typeface="+mn-lt"/>
            </a:endParaRPr>
          </a:p>
        </p:txBody>
      </p:sp>
      <p:pic>
        <p:nvPicPr>
          <p:cNvPr id="196" name="Google Shape;196;p10">
            <a:extLst>
              <a:ext uri="{FF2B5EF4-FFF2-40B4-BE49-F238E27FC236}">
                <a16:creationId xmlns:a16="http://schemas.microsoft.com/office/drawing/2014/main" id="{9B17B90C-4352-DBF1-8F65-FCBB81611DAC}"/>
              </a:ext>
            </a:extLst>
          </p:cNvPr>
          <p:cNvPicPr preferRelativeResize="0"/>
          <p:nvPr/>
        </p:nvPicPr>
        <p:blipFill rotWithShape="1">
          <a:blip r:embed="rId3">
            <a:alphaModFix/>
          </a:blip>
          <a:srcRect/>
          <a:stretch/>
        </p:blipFill>
        <p:spPr>
          <a:xfrm>
            <a:off x="210312" y="531481"/>
            <a:ext cx="2419663" cy="1613109"/>
          </a:xfrm>
          <a:prstGeom prst="rect">
            <a:avLst/>
          </a:prstGeom>
          <a:noFill/>
          <a:ln>
            <a:noFill/>
          </a:ln>
        </p:spPr>
      </p:pic>
    </p:spTree>
    <p:extLst>
      <p:ext uri="{BB962C8B-B14F-4D97-AF65-F5344CB8AC3E}">
        <p14:creationId xmlns:p14="http://schemas.microsoft.com/office/powerpoint/2010/main" val="124302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2"/>
          <p:cNvSpPr txBox="1">
            <a:spLocks noGrp="1"/>
          </p:cNvSpPr>
          <p:nvPr>
            <p:ph type="body" idx="1"/>
          </p:nvPr>
        </p:nvSpPr>
        <p:spPr>
          <a:xfrm>
            <a:off x="2715217" y="885712"/>
            <a:ext cx="5958259" cy="1380501"/>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1920"/>
              <a:buNone/>
            </a:pPr>
            <a:r>
              <a:rPr lang="en-US" sz="2400" b="1" dirty="0">
                <a:solidFill>
                  <a:srgbClr val="611616"/>
                </a:solidFill>
                <a:latin typeface="+mj-lt"/>
              </a:rPr>
              <a:t>The European Convention for the Protection of Human Rights and Fundamental Freedoms, Article 10   </a:t>
            </a:r>
            <a:endParaRPr b="1" dirty="0">
              <a:latin typeface="+mj-lt"/>
            </a:endParaRPr>
          </a:p>
        </p:txBody>
      </p:sp>
      <p:pic>
        <p:nvPicPr>
          <p:cNvPr id="210" name="Google Shape;210;p12"/>
          <p:cNvPicPr preferRelativeResize="0"/>
          <p:nvPr/>
        </p:nvPicPr>
        <p:blipFill rotWithShape="1">
          <a:blip r:embed="rId3">
            <a:alphaModFix/>
          </a:blip>
          <a:srcRect/>
          <a:stretch/>
        </p:blipFill>
        <p:spPr>
          <a:xfrm>
            <a:off x="0" y="442856"/>
            <a:ext cx="2715217" cy="1823357"/>
          </a:xfrm>
          <a:prstGeom prst="rect">
            <a:avLst/>
          </a:prstGeom>
          <a:noFill/>
          <a:ln>
            <a:noFill/>
          </a:ln>
        </p:spPr>
      </p:pic>
      <p:sp>
        <p:nvSpPr>
          <p:cNvPr id="211" name="Google Shape;211;p12"/>
          <p:cNvSpPr txBox="1"/>
          <p:nvPr/>
        </p:nvSpPr>
        <p:spPr>
          <a:xfrm>
            <a:off x="1453402" y="2532952"/>
            <a:ext cx="6983733"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dirty="0">
                <a:solidFill>
                  <a:schemeClr val="dk1"/>
                </a:solidFill>
                <a:latin typeface="Arial Narrow" panose="020B0604020202020204" pitchFamily="34" charset="0"/>
                <a:ea typeface="Gill Sans"/>
                <a:cs typeface="Arial Narrow" panose="020B0604020202020204" pitchFamily="34" charset="0"/>
                <a:sym typeface="Gill Sans"/>
              </a:rPr>
              <a:t>Everyone has the right to freedom of expression. This right shall include freedom to hold opinions and to receive and impart information and ideas without interference by public authority and regardless of frontiers…</a:t>
            </a:r>
            <a:endParaRPr sz="3200" i="1" dirty="0">
              <a:solidFill>
                <a:schemeClr val="dk1"/>
              </a:solidFill>
              <a:latin typeface="Arial Narrow" panose="020B0604020202020204" pitchFamily="34" charset="0"/>
              <a:ea typeface="Gill Sans"/>
              <a:cs typeface="Arial Narrow" panose="020B0604020202020204" pitchFamily="34" charset="0"/>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title"/>
          </p:nvPr>
        </p:nvSpPr>
        <p:spPr>
          <a:xfrm>
            <a:off x="2995593" y="698940"/>
            <a:ext cx="5574795"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562214"/>
              </a:buClr>
              <a:buSzPts val="3200"/>
              <a:buFont typeface="Gill Sans"/>
              <a:buNone/>
            </a:pPr>
            <a:r>
              <a:rPr lang="en-US" sz="3200" b="1" dirty="0">
                <a:latin typeface="+mj-lt"/>
              </a:rPr>
              <a:t> Universal Declaration of Human Rights,  Article 19 </a:t>
            </a:r>
            <a:br>
              <a:rPr lang="en-US" sz="3200" b="1" dirty="0">
                <a:latin typeface="+mj-lt"/>
              </a:rPr>
            </a:br>
            <a:endParaRPr sz="3200" b="1" dirty="0">
              <a:latin typeface="+mj-lt"/>
            </a:endParaRPr>
          </a:p>
        </p:txBody>
      </p:sp>
      <p:sp>
        <p:nvSpPr>
          <p:cNvPr id="217" name="Google Shape;217;p13"/>
          <p:cNvSpPr txBox="1">
            <a:spLocks noGrp="1"/>
          </p:cNvSpPr>
          <p:nvPr>
            <p:ph type="body" idx="1"/>
          </p:nvPr>
        </p:nvSpPr>
        <p:spPr>
          <a:xfrm>
            <a:off x="1351946" y="2057400"/>
            <a:ext cx="7498080"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None/>
            </a:pPr>
            <a:endParaRPr i="1" dirty="0">
              <a:latin typeface="+mn-lt"/>
            </a:endParaRPr>
          </a:p>
          <a:p>
            <a:pPr marL="365760" lvl="0" indent="-283464" algn="l" rtl="0">
              <a:lnSpc>
                <a:spcPct val="100000"/>
              </a:lnSpc>
              <a:spcBef>
                <a:spcPts val="600"/>
              </a:spcBef>
              <a:spcAft>
                <a:spcPts val="0"/>
              </a:spcAft>
              <a:buSzPts val="2560"/>
              <a:buNone/>
            </a:pPr>
            <a:r>
              <a:rPr lang="en-US" i="1" dirty="0">
                <a:latin typeface="+mn-lt"/>
              </a:rPr>
              <a:t>Everyone has the right to freedom of opinion and expression; this right includes freedom to hold opinions without interference and to seek, receive and impart information and ideas through any media and regardless of frontiers.</a:t>
            </a:r>
            <a:endParaRPr dirty="0">
              <a:latin typeface="+mn-lt"/>
            </a:endParaRPr>
          </a:p>
        </p:txBody>
      </p:sp>
      <p:pic>
        <p:nvPicPr>
          <p:cNvPr id="218" name="Google Shape;218;p13"/>
          <p:cNvPicPr preferRelativeResize="0"/>
          <p:nvPr/>
        </p:nvPicPr>
        <p:blipFill rotWithShape="1">
          <a:blip r:embed="rId3">
            <a:alphaModFix/>
          </a:blip>
          <a:srcRect/>
          <a:stretch/>
        </p:blipFill>
        <p:spPr>
          <a:xfrm>
            <a:off x="171450" y="483480"/>
            <a:ext cx="2544505" cy="181661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a:extLst>
            <a:ext uri="{FF2B5EF4-FFF2-40B4-BE49-F238E27FC236}">
              <a16:creationId xmlns:a16="http://schemas.microsoft.com/office/drawing/2014/main" id="{6DAC26DF-5A0A-9C42-ECAF-EA14B62DB3A2}"/>
            </a:ext>
          </a:extLst>
        </p:cNvPr>
        <p:cNvGrpSpPr/>
        <p:nvPr/>
      </p:nvGrpSpPr>
      <p:grpSpPr>
        <a:xfrm>
          <a:off x="0" y="0"/>
          <a:ext cx="0" cy="0"/>
          <a:chOff x="0" y="0"/>
          <a:chExt cx="0" cy="0"/>
        </a:xfrm>
      </p:grpSpPr>
      <p:pic>
        <p:nvPicPr>
          <p:cNvPr id="186" name="Google Shape;186;p9" descr="Equal.Justice.scotus.jpg">
            <a:extLst>
              <a:ext uri="{FF2B5EF4-FFF2-40B4-BE49-F238E27FC236}">
                <a16:creationId xmlns:a16="http://schemas.microsoft.com/office/drawing/2014/main" id="{742C53EA-87F3-ACDE-AECF-EC213986E8E9}"/>
              </a:ext>
            </a:extLst>
          </p:cNvPr>
          <p:cNvPicPr preferRelativeResize="0"/>
          <p:nvPr/>
        </p:nvPicPr>
        <p:blipFill rotWithShape="1">
          <a:blip r:embed="rId3">
            <a:alphaModFix/>
          </a:blip>
          <a:srcRect b="25444"/>
          <a:stretch/>
        </p:blipFill>
        <p:spPr>
          <a:xfrm>
            <a:off x="1381886" y="153188"/>
            <a:ext cx="7605524" cy="1064025"/>
          </a:xfrm>
          <a:prstGeom prst="rect">
            <a:avLst/>
          </a:prstGeom>
          <a:noFill/>
          <a:ln>
            <a:noFill/>
          </a:ln>
        </p:spPr>
      </p:pic>
      <p:sp>
        <p:nvSpPr>
          <p:cNvPr id="188" name="Google Shape;188;p9">
            <a:extLst>
              <a:ext uri="{FF2B5EF4-FFF2-40B4-BE49-F238E27FC236}">
                <a16:creationId xmlns:a16="http://schemas.microsoft.com/office/drawing/2014/main" id="{C82CF8B3-F988-65A5-1761-E1343992DD25}"/>
              </a:ext>
            </a:extLst>
          </p:cNvPr>
          <p:cNvSpPr txBox="1">
            <a:spLocks noGrp="1"/>
          </p:cNvSpPr>
          <p:nvPr>
            <p:ph type="title"/>
          </p:nvPr>
        </p:nvSpPr>
        <p:spPr>
          <a:xfrm>
            <a:off x="1320925" y="195934"/>
            <a:ext cx="749808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Gill Sans"/>
              <a:buNone/>
            </a:pPr>
            <a:r>
              <a:rPr lang="en-US" sz="4800" b="1" dirty="0">
                <a:solidFill>
                  <a:schemeClr val="lt1"/>
                </a:solidFill>
                <a:latin typeface="+mj-lt"/>
              </a:rPr>
              <a:t>1.2 Human rights</a:t>
            </a:r>
            <a:endParaRPr dirty="0">
              <a:latin typeface="+mj-lt"/>
            </a:endParaRPr>
          </a:p>
        </p:txBody>
      </p:sp>
      <p:sp>
        <p:nvSpPr>
          <p:cNvPr id="3" name="Text Placeholder 2">
            <a:extLst>
              <a:ext uri="{FF2B5EF4-FFF2-40B4-BE49-F238E27FC236}">
                <a16:creationId xmlns:a16="http://schemas.microsoft.com/office/drawing/2014/main" id="{E5C84554-4278-487A-9C9E-4ED255D99A47}"/>
              </a:ext>
            </a:extLst>
          </p:cNvPr>
          <p:cNvSpPr>
            <a:spLocks noGrp="1"/>
          </p:cNvSpPr>
          <p:nvPr>
            <p:ph type="body" idx="1"/>
          </p:nvPr>
        </p:nvSpPr>
        <p:spPr/>
        <p:txBody>
          <a:bodyPr/>
          <a:lstStyle/>
          <a:p>
            <a:endParaRPr lang="en-US"/>
          </a:p>
        </p:txBody>
      </p:sp>
      <p:pic>
        <p:nvPicPr>
          <p:cNvPr id="7" name="Google Shape;224;p14">
            <a:extLst>
              <a:ext uri="{FF2B5EF4-FFF2-40B4-BE49-F238E27FC236}">
                <a16:creationId xmlns:a16="http://schemas.microsoft.com/office/drawing/2014/main" id="{03C5B3EE-B7DC-010A-24C1-0B272AEE9A87}"/>
              </a:ext>
            </a:extLst>
          </p:cNvPr>
          <p:cNvPicPr preferRelativeResize="0">
            <a:picLocks/>
          </p:cNvPicPr>
          <p:nvPr/>
        </p:nvPicPr>
        <p:blipFill rotWithShape="1">
          <a:blip r:embed="rId4">
            <a:alphaModFix/>
          </a:blip>
          <a:srcRect/>
          <a:stretch/>
        </p:blipFill>
        <p:spPr>
          <a:xfrm>
            <a:off x="1320925" y="1338934"/>
            <a:ext cx="7666486" cy="5439553"/>
          </a:xfrm>
          <a:prstGeom prst="rect">
            <a:avLst/>
          </a:prstGeom>
          <a:noFill/>
          <a:ln>
            <a:noFill/>
          </a:ln>
        </p:spPr>
      </p:pic>
      <p:sp>
        <p:nvSpPr>
          <p:cNvPr id="8" name="Google Shape;225;p14">
            <a:extLst>
              <a:ext uri="{FF2B5EF4-FFF2-40B4-BE49-F238E27FC236}">
                <a16:creationId xmlns:a16="http://schemas.microsoft.com/office/drawing/2014/main" id="{13B9B4D7-3A33-2B09-FDEF-AB30D52BA043}"/>
              </a:ext>
            </a:extLst>
          </p:cNvPr>
          <p:cNvSpPr txBox="1"/>
          <p:nvPr/>
        </p:nvSpPr>
        <p:spPr>
          <a:xfrm>
            <a:off x="1214011" y="5867112"/>
            <a:ext cx="82928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chemeClr val="dk1"/>
                </a:solidFill>
                <a:latin typeface="+mj-lt"/>
                <a:ea typeface="Gill Sans"/>
                <a:cs typeface="Gill Sans"/>
                <a:sym typeface="Gill Sans"/>
              </a:rPr>
              <a:t>RSF.org</a:t>
            </a:r>
            <a:r>
              <a:rPr lang="en-US" sz="3600" dirty="0">
                <a:solidFill>
                  <a:schemeClr val="dk1"/>
                </a:solidFill>
                <a:latin typeface="+mj-lt"/>
                <a:ea typeface="Gill Sans"/>
                <a:cs typeface="Gill Sans"/>
                <a:sym typeface="Gill Sans"/>
              </a:rPr>
              <a:t> World Press Freedom Index </a:t>
            </a:r>
            <a:endParaRPr dirty="0">
              <a:latin typeface="+mj-lt"/>
            </a:endParaRPr>
          </a:p>
        </p:txBody>
      </p:sp>
    </p:spTree>
    <p:extLst>
      <p:ext uri="{BB962C8B-B14F-4D97-AF65-F5344CB8AC3E}">
        <p14:creationId xmlns:p14="http://schemas.microsoft.com/office/powerpoint/2010/main" val="138524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ts val="4300"/>
              <a:buFont typeface="Gill Sans"/>
              <a:buNone/>
            </a:pPr>
            <a:r>
              <a:rPr lang="en-US" dirty="0">
                <a:latin typeface="+mj-lt"/>
              </a:rPr>
              <a:t>US is # 45 on the freedom index </a:t>
            </a:r>
            <a:endParaRPr dirty="0">
              <a:latin typeface="+mj-lt"/>
            </a:endParaRPr>
          </a:p>
        </p:txBody>
      </p:sp>
      <p:sp>
        <p:nvSpPr>
          <p:cNvPr id="231" name="Google Shape;231;p15"/>
          <p:cNvSpPr txBox="1">
            <a:spLocks noGrp="1"/>
          </p:cNvSpPr>
          <p:nvPr>
            <p:ph type="body" idx="1"/>
          </p:nvPr>
        </p:nvSpPr>
        <p:spPr>
          <a:xfrm>
            <a:off x="1314994" y="1447800"/>
            <a:ext cx="7618694" cy="4800600"/>
          </a:xfrm>
          <a:prstGeom prst="rect">
            <a:avLst/>
          </a:prstGeom>
          <a:noFill/>
          <a:ln>
            <a:noFill/>
          </a:ln>
        </p:spPr>
        <p:txBody>
          <a:bodyPr spcFirstLastPara="1" wrap="square" lIns="91425" tIns="45700" rIns="91425" bIns="45700" anchor="t" anchorCtr="0">
            <a:normAutofit/>
          </a:bodyPr>
          <a:lstStyle/>
          <a:p>
            <a:pPr marL="539496" indent="-457200">
              <a:spcBef>
                <a:spcPts val="0"/>
              </a:spcBef>
              <a:buSzPct val="80000"/>
              <a:buFont typeface="Arial" panose="020B0604020202020204" pitchFamily="34" charset="0"/>
              <a:buChar char="•"/>
            </a:pPr>
            <a:r>
              <a:rPr lang="en-US" dirty="0">
                <a:latin typeface="+mn-lt"/>
              </a:rPr>
              <a:t>Trump attacks on press as “enemies of the people” pushed US rating down </a:t>
            </a: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Also arrests of journalists covering demonstrations </a:t>
            </a: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Lack of shield laws to protect confidential sources, and searches and confiscations of journalists’  equipment  </a:t>
            </a:r>
            <a:endParaRPr dirty="0">
              <a:latin typeface="+mn-lt"/>
            </a:endParaRPr>
          </a:p>
          <a:p>
            <a:pPr marL="539496" lvl="0" indent="-457200">
              <a:buSzPct val="80000"/>
              <a:buFont typeface="Arial" panose="020B0604020202020204" pitchFamily="34" charset="0"/>
              <a:buChar char="•"/>
            </a:pPr>
            <a:r>
              <a:rPr lang="en-US" dirty="0">
                <a:latin typeface="+mn-lt"/>
              </a:rPr>
              <a:t>Other press freedom </a:t>
            </a:r>
            <a:r>
              <a:rPr lang="en-US" dirty="0"/>
              <a:t>barriers </a:t>
            </a:r>
            <a:r>
              <a:rPr lang="en-US" dirty="0">
                <a:latin typeface="+mn-lt"/>
              </a:rPr>
              <a:t>persist   </a:t>
            </a:r>
            <a:endParaRPr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t>Saudi </a:t>
            </a:r>
            <a:r>
              <a:rPr lang="en-US" dirty="0">
                <a:latin typeface="+mj-lt"/>
              </a:rPr>
              <a:t>Arabia</a:t>
            </a:r>
            <a:r>
              <a:rPr lang="en-US" dirty="0"/>
              <a:t> is # 170 </a:t>
            </a:r>
            <a:endParaRPr dirty="0"/>
          </a:p>
        </p:txBody>
      </p:sp>
      <p:sp>
        <p:nvSpPr>
          <p:cNvPr id="237" name="Google Shape;237;p16"/>
          <p:cNvSpPr txBox="1">
            <a:spLocks noGrp="1"/>
          </p:cNvSpPr>
          <p:nvPr>
            <p:ph type="body" idx="1"/>
          </p:nvPr>
        </p:nvSpPr>
        <p:spPr>
          <a:xfrm>
            <a:off x="1339812" y="1417638"/>
            <a:ext cx="7593875" cy="5165724"/>
          </a:xfrm>
          <a:prstGeom prst="rect">
            <a:avLst/>
          </a:prstGeom>
          <a:noFill/>
          <a:ln>
            <a:noFill/>
          </a:ln>
        </p:spPr>
        <p:txBody>
          <a:bodyPr spcFirstLastPara="1" wrap="square" lIns="91425" tIns="45700" rIns="91425" bIns="45700" anchor="t" anchorCtr="0">
            <a:noAutofit/>
          </a:bodyPr>
          <a:lstStyle/>
          <a:p>
            <a:pPr marL="539496" lvl="0" indent="-457200" algn="l" rtl="0">
              <a:lnSpc>
                <a:spcPct val="100000"/>
              </a:lnSpc>
              <a:spcBef>
                <a:spcPts val="0"/>
              </a:spcBef>
              <a:spcAft>
                <a:spcPts val="0"/>
              </a:spcAft>
              <a:buSzPct val="80000"/>
              <a:buFont typeface="Arial" panose="020B0604020202020204" pitchFamily="34" charset="0"/>
              <a:buChar char="•"/>
            </a:pPr>
            <a:r>
              <a:rPr lang="en-US" sz="2400" dirty="0">
                <a:latin typeface="+mn-lt"/>
              </a:rPr>
              <a:t>No free media, political parties, unions, </a:t>
            </a:r>
            <a:r>
              <a:rPr lang="en-US" sz="2400" dirty="0" err="1">
                <a:latin typeface="+mn-lt"/>
              </a:rPr>
              <a:t>etc</a:t>
            </a:r>
            <a:r>
              <a:rPr lang="en-US" sz="2400" dirty="0">
                <a:latin typeface="+mn-lt"/>
              </a:rPr>
              <a:t> </a:t>
            </a:r>
            <a:endParaRPr sz="2400"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sz="2400" dirty="0">
                <a:latin typeface="+mn-lt"/>
              </a:rPr>
              <a:t>Journalists and citizens routinely jailed, sometimes executed, for any criticism  </a:t>
            </a:r>
            <a:endParaRPr sz="2400"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sz="2400" dirty="0">
                <a:latin typeface="+mn-lt"/>
              </a:rPr>
              <a:t>Jamal Khashoggi assassination one of many </a:t>
            </a:r>
            <a:endParaRPr sz="2400"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sz="2400" dirty="0">
                <a:latin typeface="+mn-lt"/>
              </a:rPr>
              <a:t>Blasphemy, insulting religion, "inciting chaos", "jeopardizing national unity" and "undermining the image and reputation of the king and the state" are typical charges in secret courts.  </a:t>
            </a:r>
            <a:endParaRPr sz="2400"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sz="2400" dirty="0">
                <a:latin typeface="+mn-lt"/>
              </a:rPr>
              <a:t>Hundreds of people are executed every year for crimes ranging from murder to attending pro-democracy protests. Trials and executions are kept secret, even from relatives.</a:t>
            </a:r>
            <a:endParaRPr sz="2400" dirty="0">
              <a:latin typeface="+mn-lt"/>
            </a:endParaRPr>
          </a:p>
          <a:p>
            <a:pPr marL="82296" lvl="0" indent="0" algn="l" rtl="0">
              <a:lnSpc>
                <a:spcPct val="100000"/>
              </a:lnSpc>
              <a:spcBef>
                <a:spcPts val="600"/>
              </a:spcBef>
              <a:spcAft>
                <a:spcPts val="0"/>
              </a:spcAft>
              <a:buSzPct val="80000"/>
              <a:buNone/>
            </a:pPr>
            <a:endParaRPr sz="2400" dirty="0">
              <a:latin typeface="+mn-lt"/>
            </a:endParaRPr>
          </a:p>
          <a:p>
            <a:pPr marL="365760" lvl="0" indent="-145287" algn="l" rtl="0">
              <a:lnSpc>
                <a:spcPct val="100000"/>
              </a:lnSpc>
              <a:spcBef>
                <a:spcPts val="600"/>
              </a:spcBef>
              <a:spcAft>
                <a:spcPts val="0"/>
              </a:spcAft>
              <a:buSzPct val="80000"/>
              <a:buNone/>
            </a:pPr>
            <a:endParaRPr sz="2400"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China  is 179 / 180 </a:t>
            </a:r>
            <a:endParaRPr dirty="0">
              <a:latin typeface="+mj-lt"/>
            </a:endParaRPr>
          </a:p>
        </p:txBody>
      </p:sp>
      <p:sp>
        <p:nvSpPr>
          <p:cNvPr id="244" name="Google Shape;244;p17"/>
          <p:cNvSpPr txBox="1">
            <a:spLocks noGrp="1"/>
          </p:cNvSpPr>
          <p:nvPr>
            <p:ph type="body" idx="1"/>
          </p:nvPr>
        </p:nvSpPr>
        <p:spPr>
          <a:xfrm>
            <a:off x="1435608" y="1447799"/>
            <a:ext cx="7498080" cy="5056517"/>
          </a:xfrm>
          <a:prstGeom prst="rect">
            <a:avLst/>
          </a:prstGeom>
          <a:noFill/>
          <a:ln>
            <a:noFill/>
          </a:ln>
        </p:spPr>
        <p:txBody>
          <a:bodyPr spcFirstLastPara="1" wrap="square" lIns="91425" tIns="45700" rIns="91425" bIns="45700" anchor="t" anchorCtr="0">
            <a:noAutofit/>
          </a:bodyPr>
          <a:lstStyle/>
          <a:p>
            <a:pPr marL="539496" lvl="0" indent="-457200" algn="l" rtl="0">
              <a:lnSpc>
                <a:spcPct val="100000"/>
              </a:lnSpc>
              <a:spcBef>
                <a:spcPts val="0"/>
              </a:spcBef>
              <a:spcAft>
                <a:spcPts val="0"/>
              </a:spcAft>
              <a:buSzPct val="80000"/>
              <a:buFont typeface="Arial" panose="020B0604020202020204" pitchFamily="34" charset="0"/>
              <a:buChar char="•"/>
            </a:pPr>
            <a:r>
              <a:rPr lang="en-US" sz="2400" dirty="0">
                <a:latin typeface="+mn-lt"/>
              </a:rPr>
              <a:t>“The world’s largest prison for journalists” </a:t>
            </a:r>
            <a:endParaRPr sz="2400"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sz="2400" dirty="0" err="1">
                <a:latin typeface="+mn-lt"/>
              </a:rPr>
              <a:t>Kunchok</a:t>
            </a:r>
            <a:r>
              <a:rPr lang="en-US" sz="2400" dirty="0">
                <a:latin typeface="+mn-lt"/>
              </a:rPr>
              <a:t> Jinpa, a leading media source of information about Tibet, died in February 2021 as a result of mistreatment in prison</a:t>
            </a:r>
            <a:endParaRPr sz="2400"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sz="2400" dirty="0">
                <a:latin typeface="+mn-lt"/>
              </a:rPr>
              <a:t>Liu Xiaobo, a Nobel peace laureate, and Yang </a:t>
            </a:r>
            <a:r>
              <a:rPr lang="en-US" sz="2400" dirty="0" err="1">
                <a:latin typeface="+mn-lt"/>
              </a:rPr>
              <a:t>Tongyan</a:t>
            </a:r>
            <a:r>
              <a:rPr lang="en-US" sz="2400" dirty="0">
                <a:latin typeface="+mn-lt"/>
              </a:rPr>
              <a:t>, dissident blogger, died in prison 2017 </a:t>
            </a:r>
            <a:endParaRPr sz="2400"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sz="2400" dirty="0">
                <a:latin typeface="+mn-lt"/>
              </a:rPr>
              <a:t>Secret trials and forced confessions </a:t>
            </a:r>
            <a:endParaRPr sz="2400"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sz="2400" dirty="0">
                <a:latin typeface="+mn-lt"/>
              </a:rPr>
              <a:t>Arrests of editors and journalists in Hong Kong 2022 – 23 </a:t>
            </a:r>
            <a:endParaRPr sz="2400"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sz="2400" dirty="0">
                <a:latin typeface="+mn-lt"/>
              </a:rPr>
              <a:t>Forces trading partners like Google, Apple, &amp;  satellite companies, to submit to state censorship </a:t>
            </a:r>
            <a:endParaRPr sz="2400"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sz="2400" dirty="0">
                <a:latin typeface="+mn-lt"/>
              </a:rPr>
              <a:t>RSF calls China a “predator of press freedom.” </a:t>
            </a:r>
            <a:endParaRPr sz="2400"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ts val="4300"/>
              <a:buFont typeface="Gill Sans"/>
              <a:buNone/>
            </a:pPr>
            <a:r>
              <a:rPr lang="en-US" dirty="0">
                <a:latin typeface="+mj-lt"/>
              </a:rPr>
              <a:t>How China celebrates May 35</a:t>
            </a:r>
            <a:r>
              <a:rPr lang="en-US" baseline="30000" dirty="0">
                <a:latin typeface="+mj-lt"/>
              </a:rPr>
              <a:t>th </a:t>
            </a:r>
            <a:endParaRPr dirty="0">
              <a:latin typeface="+mj-lt"/>
            </a:endParaRPr>
          </a:p>
        </p:txBody>
      </p:sp>
      <p:sp>
        <p:nvSpPr>
          <p:cNvPr id="250" name="Google Shape;250;p18"/>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365760" lvl="0" indent="-120903" algn="l" rtl="0">
              <a:lnSpc>
                <a:spcPct val="100000"/>
              </a:lnSpc>
              <a:spcBef>
                <a:spcPts val="0"/>
              </a:spcBef>
              <a:spcAft>
                <a:spcPts val="0"/>
              </a:spcAft>
              <a:buSzPts val="2560"/>
              <a:buNone/>
            </a:pPr>
            <a:endParaRPr/>
          </a:p>
        </p:txBody>
      </p:sp>
      <p:pic>
        <p:nvPicPr>
          <p:cNvPr id="251" name="Google Shape;251;p18"/>
          <p:cNvPicPr preferRelativeResize="0"/>
          <p:nvPr/>
        </p:nvPicPr>
        <p:blipFill rotWithShape="1">
          <a:blip r:embed="rId3">
            <a:alphaModFix/>
          </a:blip>
          <a:srcRect/>
          <a:stretch/>
        </p:blipFill>
        <p:spPr>
          <a:xfrm>
            <a:off x="1435608" y="1349465"/>
            <a:ext cx="7239000" cy="469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6449"/>
        </a:solidFill>
        <a:effectLst/>
      </p:bgPr>
    </p:bg>
    <p:spTree>
      <p:nvGrpSpPr>
        <p:cNvPr id="1" name="Shape 120"/>
        <p:cNvGrpSpPr/>
        <p:nvPr/>
      </p:nvGrpSpPr>
      <p:grpSpPr>
        <a:xfrm>
          <a:off x="0" y="0"/>
          <a:ext cx="0" cy="0"/>
          <a:chOff x="0" y="0"/>
          <a:chExt cx="0" cy="0"/>
        </a:xfrm>
      </p:grpSpPr>
      <p:pic>
        <p:nvPicPr>
          <p:cNvPr id="121" name="Google Shape;121;p4" descr="Equal.Justice.scotus.jpg"/>
          <p:cNvPicPr preferRelativeResize="0"/>
          <p:nvPr/>
        </p:nvPicPr>
        <p:blipFill rotWithShape="1">
          <a:blip r:embed="rId3">
            <a:alphaModFix/>
          </a:blip>
          <a:srcRect b="25444"/>
          <a:stretch/>
        </p:blipFill>
        <p:spPr>
          <a:xfrm>
            <a:off x="1381886" y="153188"/>
            <a:ext cx="7605524" cy="1064025"/>
          </a:xfrm>
          <a:prstGeom prst="rect">
            <a:avLst/>
          </a:prstGeom>
          <a:noFill/>
          <a:ln>
            <a:noFill/>
          </a:ln>
        </p:spPr>
      </p:pic>
      <p:sp>
        <p:nvSpPr>
          <p:cNvPr id="122" name="Google Shape;122;p4"/>
          <p:cNvSpPr txBox="1">
            <a:spLocks noGrp="1"/>
          </p:cNvSpPr>
          <p:nvPr>
            <p:ph type="title"/>
          </p:nvPr>
        </p:nvSpPr>
        <p:spPr>
          <a:xfrm>
            <a:off x="1435608" y="199127"/>
            <a:ext cx="749808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Gill Sans"/>
              <a:buNone/>
            </a:pPr>
            <a:r>
              <a:rPr lang="en-US" sz="4000" b="1" dirty="0">
                <a:solidFill>
                  <a:schemeClr val="lt1"/>
                </a:solidFill>
                <a:latin typeface="+mj-lt"/>
              </a:rPr>
              <a:t> Introduce a class member </a:t>
            </a:r>
            <a:endParaRPr sz="4000" dirty="0">
              <a:latin typeface="+mj-lt"/>
            </a:endParaRPr>
          </a:p>
        </p:txBody>
      </p:sp>
      <p:sp>
        <p:nvSpPr>
          <p:cNvPr id="123" name="Google Shape;123;p4"/>
          <p:cNvSpPr txBox="1">
            <a:spLocks noGrp="1"/>
          </p:cNvSpPr>
          <p:nvPr>
            <p:ph type="body" idx="1"/>
          </p:nvPr>
        </p:nvSpPr>
        <p:spPr>
          <a:xfrm>
            <a:off x="1381886" y="1733913"/>
            <a:ext cx="7498080" cy="4800600"/>
          </a:xfrm>
          <a:prstGeom prst="rect">
            <a:avLst/>
          </a:prstGeom>
          <a:noFill/>
          <a:ln>
            <a:noFill/>
          </a:ln>
        </p:spPr>
        <p:txBody>
          <a:bodyPr spcFirstLastPara="1" wrap="square" lIns="91425" tIns="45700" rIns="91425" bIns="45700" anchor="t" anchorCtr="0">
            <a:normAutofit/>
          </a:bodyPr>
          <a:lstStyle/>
          <a:p>
            <a:pPr marL="596646" lvl="0" indent="-526542" algn="l" rtl="0">
              <a:lnSpc>
                <a:spcPct val="100000"/>
              </a:lnSpc>
              <a:spcBef>
                <a:spcPts val="0"/>
              </a:spcBef>
              <a:spcAft>
                <a:spcPts val="0"/>
              </a:spcAft>
              <a:buSzPts val="2560"/>
              <a:buFont typeface="Gill Sans"/>
              <a:buAutoNum type="arabicPeriod"/>
            </a:pPr>
            <a:r>
              <a:rPr lang="en-US" dirty="0">
                <a:latin typeface="+mj-lt"/>
              </a:rPr>
              <a:t>Take five minutes to talk with one or two others sitting near you.  </a:t>
            </a:r>
          </a:p>
          <a:p>
            <a:pPr marL="596646" lvl="0" indent="-526542" algn="l" rtl="0">
              <a:lnSpc>
                <a:spcPct val="100000"/>
              </a:lnSpc>
              <a:spcBef>
                <a:spcPts val="0"/>
              </a:spcBef>
              <a:spcAft>
                <a:spcPts val="0"/>
              </a:spcAft>
              <a:buSzPts val="2560"/>
              <a:buFont typeface="Gill Sans"/>
              <a:buAutoNum type="arabicPeriod"/>
            </a:pPr>
            <a:r>
              <a:rPr lang="en-US" dirty="0">
                <a:latin typeface="+mj-lt"/>
              </a:rPr>
              <a:t>Write down name, hometown, major &amp; concentration, career goal.  </a:t>
            </a:r>
            <a:endParaRPr dirty="0">
              <a:latin typeface="+mj-lt"/>
            </a:endParaRPr>
          </a:p>
          <a:p>
            <a:pPr marL="596646" lvl="0" indent="-526542" algn="l" rtl="0">
              <a:lnSpc>
                <a:spcPct val="100000"/>
              </a:lnSpc>
              <a:spcBef>
                <a:spcPts val="0"/>
              </a:spcBef>
              <a:spcAft>
                <a:spcPts val="0"/>
              </a:spcAft>
              <a:buSzPts val="2560"/>
              <a:buFont typeface="Gill Sans"/>
              <a:buAutoNum type="arabicPeriod"/>
            </a:pPr>
            <a:r>
              <a:rPr lang="en-US" dirty="0">
                <a:latin typeface="+mj-lt"/>
              </a:rPr>
              <a:t>Briefly - What issues in media law you’ve heard about or want to know more about.  </a:t>
            </a:r>
            <a:endParaRPr dirty="0">
              <a:solidFill>
                <a:srgbClr val="FF0000"/>
              </a:solidFill>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5"/>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endParaRPr/>
          </a:p>
        </p:txBody>
      </p:sp>
      <p:pic>
        <p:nvPicPr>
          <p:cNvPr id="299" name="Google Shape;299;p25" descr="Equal.Justice.scotus.jpg"/>
          <p:cNvPicPr preferRelativeResize="0"/>
          <p:nvPr/>
        </p:nvPicPr>
        <p:blipFill rotWithShape="1">
          <a:blip r:embed="rId3">
            <a:alphaModFix/>
          </a:blip>
          <a:srcRect b="25444"/>
          <a:stretch/>
        </p:blipFill>
        <p:spPr>
          <a:xfrm>
            <a:off x="1435608" y="274638"/>
            <a:ext cx="7605524" cy="1064025"/>
          </a:xfrm>
          <a:prstGeom prst="rect">
            <a:avLst/>
          </a:prstGeom>
          <a:noFill/>
          <a:ln>
            <a:noFill/>
          </a:ln>
        </p:spPr>
      </p:pic>
      <p:pic>
        <p:nvPicPr>
          <p:cNvPr id="2" name="Google Shape;418;p42">
            <a:extLst>
              <a:ext uri="{FF2B5EF4-FFF2-40B4-BE49-F238E27FC236}">
                <a16:creationId xmlns:a16="http://schemas.microsoft.com/office/drawing/2014/main" id="{45E60584-AC41-BC5A-9380-B83B4019CD47}"/>
              </a:ext>
            </a:extLst>
          </p:cNvPr>
          <p:cNvPicPr preferRelativeResize="0"/>
          <p:nvPr/>
        </p:nvPicPr>
        <p:blipFill rotWithShape="1">
          <a:blip r:embed="rId4">
            <a:alphaModFix/>
          </a:blip>
          <a:srcRect t="9074"/>
          <a:stretch/>
        </p:blipFill>
        <p:spPr>
          <a:xfrm>
            <a:off x="1380588" y="1714500"/>
            <a:ext cx="7272338" cy="4975205"/>
          </a:xfrm>
          <a:prstGeom prst="rect">
            <a:avLst/>
          </a:prstGeom>
          <a:noFill/>
          <a:ln>
            <a:noFill/>
          </a:ln>
        </p:spPr>
      </p:pic>
      <p:sp>
        <p:nvSpPr>
          <p:cNvPr id="4" name="Google Shape;188;p9">
            <a:extLst>
              <a:ext uri="{FF2B5EF4-FFF2-40B4-BE49-F238E27FC236}">
                <a16:creationId xmlns:a16="http://schemas.microsoft.com/office/drawing/2014/main" id="{64822BE9-E7CD-FF27-5D0D-E46DC30A76D2}"/>
              </a:ext>
            </a:extLst>
          </p:cNvPr>
          <p:cNvSpPr txBox="1">
            <a:spLocks/>
          </p:cNvSpPr>
          <p:nvPr/>
        </p:nvSpPr>
        <p:spPr>
          <a:xfrm>
            <a:off x="1320925" y="195934"/>
            <a:ext cx="749808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2214"/>
              </a:buClr>
              <a:buSzPts val="1800"/>
              <a:buFont typeface="Gill Sans"/>
              <a:buNone/>
              <a:defRPr sz="4300" b="0" i="0" u="none" strike="noStrike" cap="none">
                <a:solidFill>
                  <a:srgbClr val="562214"/>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800"/>
            </a:pPr>
            <a:r>
              <a:rPr lang="en-US" sz="4800" b="1" dirty="0">
                <a:solidFill>
                  <a:schemeClr val="lt1"/>
                </a:solidFill>
                <a:latin typeface="+mj-lt"/>
              </a:rPr>
              <a:t>1.3 Structure of courts</a:t>
            </a:r>
            <a:endParaRPr lang="en-US"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43"/>
          <p:cNvPicPr preferRelativeResize="0"/>
          <p:nvPr/>
        </p:nvPicPr>
        <p:blipFill rotWithShape="1">
          <a:blip r:embed="rId3">
            <a:alphaModFix/>
          </a:blip>
          <a:srcRect/>
          <a:stretch/>
        </p:blipFill>
        <p:spPr>
          <a:xfrm>
            <a:off x="0" y="0"/>
            <a:ext cx="9244872"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1"/>
          <p:cNvSpPr txBox="1">
            <a:spLocks noGrp="1"/>
          </p:cNvSpPr>
          <p:nvPr>
            <p:ph type="body" idx="1"/>
          </p:nvPr>
        </p:nvSpPr>
        <p:spPr>
          <a:xfrm>
            <a:off x="1460500" y="1177158"/>
            <a:ext cx="7470265" cy="5376042"/>
          </a:xfrm>
          <a:prstGeom prst="rect">
            <a:avLst/>
          </a:prstGeom>
          <a:noFill/>
          <a:ln>
            <a:noFill/>
          </a:ln>
        </p:spPr>
        <p:txBody>
          <a:bodyPr spcFirstLastPara="1" wrap="square" lIns="91425" tIns="45700" rIns="91425" bIns="45700" anchor="t" anchorCtr="0">
            <a:normAutofit fontScale="92500" lnSpcReduction="10000"/>
          </a:bodyPr>
          <a:lstStyle/>
          <a:p>
            <a:pPr marL="0" indent="-54863">
              <a:spcBef>
                <a:spcPts val="550"/>
              </a:spcBef>
              <a:buSzPct val="100000"/>
              <a:buNone/>
            </a:pPr>
            <a:r>
              <a:rPr lang="en-US" dirty="0">
                <a:solidFill>
                  <a:srgbClr val="296C7D"/>
                </a:solidFill>
                <a:latin typeface="+mj-lt"/>
              </a:rPr>
              <a:t>Virginia: circuit vs district court. </a:t>
            </a:r>
          </a:p>
          <a:p>
            <a:pPr marL="402337" lvl="1" indent="0" algn="l" rtl="0">
              <a:lnSpc>
                <a:spcPct val="100000"/>
              </a:lnSpc>
              <a:spcBef>
                <a:spcPts val="550"/>
              </a:spcBef>
              <a:spcAft>
                <a:spcPts val="0"/>
              </a:spcAft>
              <a:buSzPct val="100000"/>
              <a:buNone/>
            </a:pPr>
            <a:r>
              <a:rPr lang="en-US" dirty="0">
                <a:solidFill>
                  <a:srgbClr val="296C7D"/>
                </a:solidFill>
                <a:latin typeface="+mj-lt"/>
              </a:rPr>
              <a:t>Other states: Upper &amp; lower, county &amp; municipal, etc. </a:t>
            </a:r>
          </a:p>
          <a:p>
            <a:pPr marL="402337" lvl="1" indent="0" algn="l" rtl="0">
              <a:lnSpc>
                <a:spcPct val="100000"/>
              </a:lnSpc>
              <a:spcBef>
                <a:spcPts val="550"/>
              </a:spcBef>
              <a:spcAft>
                <a:spcPts val="0"/>
              </a:spcAft>
              <a:buSzPct val="100000"/>
              <a:buNone/>
            </a:pPr>
            <a:endParaRPr dirty="0">
              <a:latin typeface="+mj-lt"/>
            </a:endParaRPr>
          </a:p>
          <a:p>
            <a:pPr marL="82296" lvl="0" indent="0" algn="l" rtl="0">
              <a:lnSpc>
                <a:spcPct val="100000"/>
              </a:lnSpc>
              <a:spcBef>
                <a:spcPts val="600"/>
              </a:spcBef>
              <a:spcAft>
                <a:spcPts val="0"/>
              </a:spcAft>
              <a:buSzPct val="80000"/>
              <a:buNone/>
            </a:pPr>
            <a:r>
              <a:rPr lang="en-US" sz="2800" dirty="0">
                <a:solidFill>
                  <a:srgbClr val="296C7D"/>
                </a:solidFill>
                <a:latin typeface="+mj-lt"/>
              </a:rPr>
              <a:t>Circuit courts -  major criminal and civil cases  </a:t>
            </a:r>
            <a:endParaRPr sz="2800" dirty="0">
              <a:latin typeface="+mj-lt"/>
            </a:endParaRPr>
          </a:p>
          <a:p>
            <a:pPr marL="82296" lvl="0" indent="0" algn="l" rtl="0">
              <a:lnSpc>
                <a:spcPct val="100000"/>
              </a:lnSpc>
              <a:spcBef>
                <a:spcPts val="600"/>
              </a:spcBef>
              <a:spcAft>
                <a:spcPts val="0"/>
              </a:spcAft>
              <a:buSzPct val="80000"/>
              <a:buNone/>
            </a:pPr>
            <a:r>
              <a:rPr lang="en-US" sz="2800" dirty="0">
                <a:solidFill>
                  <a:srgbClr val="296C7D"/>
                </a:solidFill>
                <a:latin typeface="+mj-lt"/>
              </a:rPr>
              <a:t>District courts -  traffic, misdemeanors, small claims, drug courts, </a:t>
            </a:r>
            <a:r>
              <a:rPr lang="en-US" sz="2800" dirty="0" err="1">
                <a:solidFill>
                  <a:srgbClr val="296C7D"/>
                </a:solidFill>
                <a:latin typeface="+mj-lt"/>
              </a:rPr>
              <a:t>etc</a:t>
            </a:r>
            <a:r>
              <a:rPr lang="en-US" sz="2800" dirty="0">
                <a:solidFill>
                  <a:srgbClr val="296C7D"/>
                </a:solidFill>
                <a:latin typeface="+mj-lt"/>
              </a:rPr>
              <a:t> </a:t>
            </a:r>
            <a:br>
              <a:rPr lang="en-US" sz="2800" dirty="0">
                <a:solidFill>
                  <a:srgbClr val="296C7D"/>
                </a:solidFill>
                <a:latin typeface="+mj-lt"/>
              </a:rPr>
            </a:br>
            <a:endParaRPr sz="2800" dirty="0">
              <a:latin typeface="+mj-lt"/>
            </a:endParaRPr>
          </a:p>
          <a:p>
            <a:pPr marL="82296" lvl="0" indent="0" algn="l" rtl="0">
              <a:lnSpc>
                <a:spcPct val="100000"/>
              </a:lnSpc>
              <a:spcBef>
                <a:spcPts val="600"/>
              </a:spcBef>
              <a:spcAft>
                <a:spcPts val="0"/>
              </a:spcAft>
              <a:buSzPct val="80000"/>
              <a:buNone/>
            </a:pPr>
            <a:r>
              <a:rPr lang="en-US" sz="2800" dirty="0">
                <a:solidFill>
                  <a:srgbClr val="296C7D"/>
                </a:solidFill>
                <a:latin typeface="+mj-lt"/>
              </a:rPr>
              <a:t>State verdicts may be appealed through state appeals courts and then to a state supreme court </a:t>
            </a:r>
            <a:br>
              <a:rPr lang="en-US" sz="2800" dirty="0">
                <a:solidFill>
                  <a:srgbClr val="296C7D"/>
                </a:solidFill>
                <a:latin typeface="+mj-lt"/>
              </a:rPr>
            </a:br>
            <a:r>
              <a:rPr lang="en-US" sz="2800" dirty="0">
                <a:solidFill>
                  <a:srgbClr val="296C7D"/>
                </a:solidFill>
                <a:latin typeface="+mj-lt"/>
              </a:rPr>
              <a:t> </a:t>
            </a:r>
            <a:endParaRPr sz="2800" dirty="0">
              <a:latin typeface="+mj-lt"/>
            </a:endParaRPr>
          </a:p>
          <a:p>
            <a:pPr marL="82296" lvl="0" indent="0" algn="l" rtl="0">
              <a:lnSpc>
                <a:spcPct val="100000"/>
              </a:lnSpc>
              <a:spcBef>
                <a:spcPts val="600"/>
              </a:spcBef>
              <a:spcAft>
                <a:spcPts val="0"/>
              </a:spcAft>
              <a:buSzPct val="80000"/>
              <a:buNone/>
            </a:pPr>
            <a:r>
              <a:rPr lang="en-US" sz="2800" dirty="0">
                <a:solidFill>
                  <a:srgbClr val="296C7D"/>
                </a:solidFill>
                <a:latin typeface="+mj-lt"/>
              </a:rPr>
              <a:t> </a:t>
            </a:r>
            <a:endParaRPr sz="2800" dirty="0">
              <a:solidFill>
                <a:srgbClr val="296C7D"/>
              </a:solidFill>
              <a:latin typeface="+mj-lt"/>
            </a:endParaRPr>
          </a:p>
        </p:txBody>
      </p:sp>
      <p:sp>
        <p:nvSpPr>
          <p:cNvPr id="413" name="Google Shape;413;p41"/>
          <p:cNvSpPr txBox="1"/>
          <p:nvPr/>
        </p:nvSpPr>
        <p:spPr>
          <a:xfrm>
            <a:off x="1460500" y="136435"/>
            <a:ext cx="76835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6C7D"/>
                </a:solidFill>
                <a:latin typeface="+mj-lt"/>
                <a:ea typeface="Gill Sans"/>
                <a:cs typeface="Gill Sans"/>
                <a:sym typeface="Gill Sans"/>
              </a:rPr>
              <a:t>State courts </a:t>
            </a:r>
            <a:endParaRPr dirty="0">
              <a:latin typeface="+mj-lt"/>
            </a:endParaRPr>
          </a:p>
          <a:p>
            <a:pPr marL="0" marR="0" lvl="0" indent="0" algn="l" rtl="0">
              <a:spcBef>
                <a:spcPts val="0"/>
              </a:spcBef>
              <a:spcAft>
                <a:spcPts val="0"/>
              </a:spcAft>
              <a:buNone/>
            </a:pPr>
            <a:endParaRPr sz="3600" dirty="0">
              <a:solidFill>
                <a:schemeClr val="dk1"/>
              </a:solidFill>
              <a:latin typeface="+mj-lt"/>
              <a:ea typeface="Gill Sans"/>
              <a:cs typeface="Gill Sans"/>
              <a:sym typeface="Gill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a:extLst>
            <a:ext uri="{FF2B5EF4-FFF2-40B4-BE49-F238E27FC236}">
              <a16:creationId xmlns:a16="http://schemas.microsoft.com/office/drawing/2014/main" id="{C594AE17-12E8-FD8F-A73B-B3649909DB21}"/>
            </a:ext>
          </a:extLst>
        </p:cNvPr>
        <p:cNvGrpSpPr/>
        <p:nvPr/>
      </p:nvGrpSpPr>
      <p:grpSpPr>
        <a:xfrm>
          <a:off x="0" y="0"/>
          <a:ext cx="0" cy="0"/>
          <a:chOff x="0" y="0"/>
          <a:chExt cx="0" cy="0"/>
        </a:xfrm>
      </p:grpSpPr>
      <p:sp>
        <p:nvSpPr>
          <p:cNvPr id="412" name="Google Shape;412;p41">
            <a:extLst>
              <a:ext uri="{FF2B5EF4-FFF2-40B4-BE49-F238E27FC236}">
                <a16:creationId xmlns:a16="http://schemas.microsoft.com/office/drawing/2014/main" id="{234F2A11-6A02-09D3-D35D-E67E46CB0510}"/>
              </a:ext>
            </a:extLst>
          </p:cNvPr>
          <p:cNvSpPr txBox="1">
            <a:spLocks noGrp="1"/>
          </p:cNvSpPr>
          <p:nvPr>
            <p:ph type="body" idx="1"/>
          </p:nvPr>
        </p:nvSpPr>
        <p:spPr>
          <a:xfrm>
            <a:off x="1365907" y="368300"/>
            <a:ext cx="7470265" cy="6121400"/>
          </a:xfrm>
          <a:prstGeom prst="rect">
            <a:avLst/>
          </a:prstGeom>
          <a:noFill/>
          <a:ln>
            <a:noFill/>
          </a:ln>
        </p:spPr>
        <p:txBody>
          <a:bodyPr spcFirstLastPara="1" wrap="square" lIns="91425" tIns="45700" rIns="91425" bIns="45700" anchor="t" anchorCtr="0">
            <a:normAutofit fontScale="70000" lnSpcReduction="20000"/>
          </a:bodyPr>
          <a:lstStyle/>
          <a:p>
            <a:pPr marL="82296" lvl="0" indent="0" algn="l" rtl="0">
              <a:lnSpc>
                <a:spcPct val="100000"/>
              </a:lnSpc>
              <a:spcBef>
                <a:spcPts val="600"/>
              </a:spcBef>
              <a:spcAft>
                <a:spcPts val="0"/>
              </a:spcAft>
              <a:buSzPct val="80000"/>
              <a:buNone/>
            </a:pPr>
            <a:br>
              <a:rPr lang="en-US" sz="4500" dirty="0">
                <a:solidFill>
                  <a:srgbClr val="296C7D"/>
                </a:solidFill>
                <a:latin typeface="+mj-lt"/>
              </a:rPr>
            </a:br>
            <a:r>
              <a:rPr lang="en-US" sz="4500" dirty="0">
                <a:solidFill>
                  <a:srgbClr val="296C7D"/>
                </a:solidFill>
                <a:latin typeface="+mj-lt"/>
              </a:rPr>
              <a:t> </a:t>
            </a:r>
            <a:endParaRPr dirty="0">
              <a:latin typeface="+mj-lt"/>
            </a:endParaRPr>
          </a:p>
          <a:p>
            <a:pPr marL="82296" lvl="0" indent="0" algn="l" rtl="0">
              <a:lnSpc>
                <a:spcPct val="100000"/>
              </a:lnSpc>
              <a:spcBef>
                <a:spcPts val="600"/>
              </a:spcBef>
              <a:spcAft>
                <a:spcPts val="0"/>
              </a:spcAft>
              <a:buSzPct val="80000"/>
              <a:buNone/>
            </a:pPr>
            <a:r>
              <a:rPr lang="en-US" sz="4500" dirty="0">
                <a:solidFill>
                  <a:srgbClr val="296C7D"/>
                </a:solidFill>
                <a:latin typeface="+mj-lt"/>
              </a:rPr>
              <a:t>Federal courts have trial and appeals courts and usually involve charges concerning federal laws </a:t>
            </a:r>
            <a:br>
              <a:rPr lang="en-US" sz="4500" dirty="0">
                <a:solidFill>
                  <a:srgbClr val="296C7D"/>
                </a:solidFill>
                <a:latin typeface="+mj-lt"/>
              </a:rPr>
            </a:br>
            <a:endParaRPr dirty="0">
              <a:latin typeface="+mj-lt"/>
            </a:endParaRPr>
          </a:p>
          <a:p>
            <a:pPr marL="82296" lvl="0" indent="0" algn="l" rtl="0">
              <a:lnSpc>
                <a:spcPct val="100000"/>
              </a:lnSpc>
              <a:spcBef>
                <a:spcPts val="600"/>
              </a:spcBef>
              <a:spcAft>
                <a:spcPts val="0"/>
              </a:spcAft>
              <a:buSzPct val="80000"/>
              <a:buNone/>
            </a:pPr>
            <a:r>
              <a:rPr lang="en-US" sz="4500" dirty="0">
                <a:solidFill>
                  <a:srgbClr val="296C7D"/>
                </a:solidFill>
                <a:latin typeface="+mj-lt"/>
              </a:rPr>
              <a:t>Federal courts may also try cases with participants from different states  (diversity jurisdiction)  </a:t>
            </a:r>
          </a:p>
          <a:p>
            <a:pPr marL="82296" lvl="0" indent="0" algn="l" rtl="0">
              <a:lnSpc>
                <a:spcPct val="100000"/>
              </a:lnSpc>
              <a:spcBef>
                <a:spcPts val="600"/>
              </a:spcBef>
              <a:spcAft>
                <a:spcPts val="0"/>
              </a:spcAft>
              <a:buSzPct val="80000"/>
              <a:buNone/>
            </a:pPr>
            <a:endParaRPr dirty="0">
              <a:latin typeface="+mj-lt"/>
            </a:endParaRPr>
          </a:p>
          <a:p>
            <a:pPr marL="82296" lvl="0" indent="0" algn="l" rtl="0">
              <a:lnSpc>
                <a:spcPct val="100000"/>
              </a:lnSpc>
              <a:spcBef>
                <a:spcPts val="600"/>
              </a:spcBef>
              <a:spcAft>
                <a:spcPts val="0"/>
              </a:spcAft>
              <a:buSzPct val="80000"/>
              <a:buNone/>
            </a:pPr>
            <a:r>
              <a:rPr lang="en-US" sz="4500" dirty="0">
                <a:solidFill>
                  <a:srgbClr val="296C7D"/>
                </a:solidFill>
                <a:latin typeface="+mj-lt"/>
              </a:rPr>
              <a:t>Federal verdicts may be appealed through federal appeals courts and then to the US Supreme Court   </a:t>
            </a:r>
            <a:endParaRPr dirty="0">
              <a:latin typeface="+mj-lt"/>
            </a:endParaRPr>
          </a:p>
          <a:p>
            <a:pPr marL="82296" lvl="0" indent="0" algn="l" rtl="0">
              <a:lnSpc>
                <a:spcPct val="100000"/>
              </a:lnSpc>
              <a:spcBef>
                <a:spcPts val="600"/>
              </a:spcBef>
              <a:spcAft>
                <a:spcPts val="0"/>
              </a:spcAft>
              <a:buSzPct val="80000"/>
              <a:buNone/>
            </a:pPr>
            <a:r>
              <a:rPr lang="en-US" sz="4500" dirty="0">
                <a:solidFill>
                  <a:srgbClr val="296C7D"/>
                </a:solidFill>
                <a:latin typeface="+mj-lt"/>
              </a:rPr>
              <a:t>The US Supreme Court also hears cases appeals from state supreme courts </a:t>
            </a:r>
            <a:endParaRPr sz="3600" dirty="0">
              <a:solidFill>
                <a:srgbClr val="296C7D"/>
              </a:solidFill>
              <a:latin typeface="+mj-lt"/>
            </a:endParaRPr>
          </a:p>
        </p:txBody>
      </p:sp>
      <p:sp>
        <p:nvSpPr>
          <p:cNvPr id="413" name="Google Shape;413;p41">
            <a:extLst>
              <a:ext uri="{FF2B5EF4-FFF2-40B4-BE49-F238E27FC236}">
                <a16:creationId xmlns:a16="http://schemas.microsoft.com/office/drawing/2014/main" id="{C2F40F30-9061-6CA8-A5BF-B023F5D6CCE0}"/>
              </a:ext>
            </a:extLst>
          </p:cNvPr>
          <p:cNvSpPr txBox="1"/>
          <p:nvPr/>
        </p:nvSpPr>
        <p:spPr>
          <a:xfrm>
            <a:off x="1460500" y="136435"/>
            <a:ext cx="76835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296C7D"/>
                </a:solidFill>
                <a:latin typeface="+mj-lt"/>
                <a:ea typeface="Gill Sans"/>
                <a:cs typeface="Gill Sans"/>
                <a:sym typeface="Gill Sans"/>
              </a:rPr>
              <a:t>Federal vs state  </a:t>
            </a:r>
            <a:endParaRPr dirty="0">
              <a:latin typeface="+mj-lt"/>
            </a:endParaRPr>
          </a:p>
          <a:p>
            <a:pPr marL="0" marR="0" lvl="0" indent="0" algn="l" rtl="0">
              <a:spcBef>
                <a:spcPts val="0"/>
              </a:spcBef>
              <a:spcAft>
                <a:spcPts val="0"/>
              </a:spcAft>
              <a:buNone/>
            </a:pPr>
            <a:endParaRPr sz="3600" dirty="0">
              <a:solidFill>
                <a:schemeClr val="dk1"/>
              </a:solidFill>
              <a:latin typeface="+mj-lt"/>
              <a:ea typeface="Gill Sans"/>
              <a:cs typeface="Gill Sans"/>
              <a:sym typeface="Gill Sans"/>
            </a:endParaRPr>
          </a:p>
        </p:txBody>
      </p:sp>
    </p:spTree>
    <p:extLst>
      <p:ext uri="{BB962C8B-B14F-4D97-AF65-F5344CB8AC3E}">
        <p14:creationId xmlns:p14="http://schemas.microsoft.com/office/powerpoint/2010/main" val="3984512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9"/>
          <p:cNvSpPr txBox="1">
            <a:spLocks noGrp="1"/>
          </p:cNvSpPr>
          <p:nvPr>
            <p:ph type="body" idx="1"/>
          </p:nvPr>
        </p:nvSpPr>
        <p:spPr>
          <a:xfrm>
            <a:off x="1393567" y="1539437"/>
            <a:ext cx="7498080" cy="4114800"/>
          </a:xfrm>
          <a:prstGeom prst="rect">
            <a:avLst/>
          </a:prstGeom>
          <a:noFill/>
          <a:ln>
            <a:noFill/>
          </a:ln>
        </p:spPr>
        <p:txBody>
          <a:bodyPr spcFirstLastPara="1" wrap="square" lIns="91425" tIns="45700" rIns="91425" bIns="45700" anchor="t" anchorCtr="0">
            <a:normAutofit fontScale="92500"/>
          </a:bodyPr>
          <a:lstStyle/>
          <a:p>
            <a:pPr marL="82296" lvl="0" indent="0" algn="l" rtl="0">
              <a:lnSpc>
                <a:spcPct val="90000"/>
              </a:lnSpc>
              <a:spcBef>
                <a:spcPts val="0"/>
              </a:spcBef>
              <a:spcAft>
                <a:spcPts val="0"/>
              </a:spcAft>
              <a:buSzPts val="2880"/>
              <a:buNone/>
            </a:pPr>
            <a:r>
              <a:rPr lang="en-US" sz="3600" b="1" dirty="0">
                <a:latin typeface="+mj-lt"/>
              </a:rPr>
              <a:t>Statutory  </a:t>
            </a:r>
            <a:r>
              <a:rPr lang="en-US" sz="2800" dirty="0">
                <a:latin typeface="+mj-lt"/>
              </a:rPr>
              <a:t>(Congress,  state legislatures)</a:t>
            </a:r>
            <a:r>
              <a:rPr lang="en-US" sz="3600" dirty="0">
                <a:latin typeface="+mj-lt"/>
              </a:rPr>
              <a:t> </a:t>
            </a:r>
            <a:endParaRPr dirty="0">
              <a:latin typeface="+mj-lt"/>
            </a:endParaRPr>
          </a:p>
          <a:p>
            <a:pPr marL="82296" lvl="0" indent="0" algn="l" rtl="0">
              <a:lnSpc>
                <a:spcPct val="90000"/>
              </a:lnSpc>
              <a:spcBef>
                <a:spcPts val="600"/>
              </a:spcBef>
              <a:spcAft>
                <a:spcPts val="0"/>
              </a:spcAft>
              <a:buSzPts val="2880"/>
              <a:buNone/>
            </a:pPr>
            <a:r>
              <a:rPr lang="en-US" sz="3600" b="1" dirty="0">
                <a:latin typeface="+mj-lt"/>
              </a:rPr>
              <a:t>Regulatory</a:t>
            </a:r>
            <a:r>
              <a:rPr lang="en-US" sz="3600" dirty="0">
                <a:latin typeface="+mj-lt"/>
              </a:rPr>
              <a:t> </a:t>
            </a:r>
            <a:r>
              <a:rPr lang="en-US" sz="2800" dirty="0">
                <a:latin typeface="+mj-lt"/>
              </a:rPr>
              <a:t>(Executive agencies)</a:t>
            </a:r>
            <a:r>
              <a:rPr lang="en-US" sz="3600" dirty="0">
                <a:latin typeface="+mj-lt"/>
              </a:rPr>
              <a:t> </a:t>
            </a:r>
            <a:endParaRPr dirty="0">
              <a:latin typeface="+mj-lt"/>
            </a:endParaRPr>
          </a:p>
          <a:p>
            <a:pPr marL="82296" lvl="0" indent="0" algn="l" rtl="0">
              <a:lnSpc>
                <a:spcPct val="90000"/>
              </a:lnSpc>
              <a:spcBef>
                <a:spcPts val="600"/>
              </a:spcBef>
              <a:spcAft>
                <a:spcPts val="0"/>
              </a:spcAft>
              <a:buSzPts val="2880"/>
              <a:buNone/>
            </a:pPr>
            <a:r>
              <a:rPr lang="en-US" sz="3600" b="1" dirty="0">
                <a:latin typeface="+mj-lt"/>
              </a:rPr>
              <a:t>Common</a:t>
            </a:r>
            <a:r>
              <a:rPr lang="en-US" sz="3600" dirty="0">
                <a:latin typeface="+mj-lt"/>
              </a:rPr>
              <a:t> </a:t>
            </a:r>
            <a:r>
              <a:rPr lang="en-US" sz="2800" dirty="0">
                <a:latin typeface="+mj-lt"/>
              </a:rPr>
              <a:t>(Judiciary) </a:t>
            </a:r>
            <a:endParaRPr dirty="0">
              <a:latin typeface="+mj-lt"/>
            </a:endParaRPr>
          </a:p>
          <a:p>
            <a:pPr marL="402336" lvl="1" indent="0" algn="l" rtl="0">
              <a:lnSpc>
                <a:spcPct val="90000"/>
              </a:lnSpc>
              <a:spcBef>
                <a:spcPts val="550"/>
              </a:spcBef>
              <a:spcAft>
                <a:spcPts val="0"/>
              </a:spcAft>
              <a:buSzPts val="2400"/>
              <a:buNone/>
            </a:pPr>
            <a:r>
              <a:rPr lang="en-US" sz="2400" dirty="0">
                <a:latin typeface="+mj-lt"/>
              </a:rPr>
              <a:t>Reviews statutory and regulatory law </a:t>
            </a:r>
            <a:endParaRPr sz="1600" dirty="0">
              <a:latin typeface="+mj-lt"/>
            </a:endParaRPr>
          </a:p>
          <a:p>
            <a:pPr marL="82296" lvl="0" indent="0" algn="l" rtl="0">
              <a:lnSpc>
                <a:spcPct val="90000"/>
              </a:lnSpc>
              <a:spcBef>
                <a:spcPts val="600"/>
              </a:spcBef>
              <a:spcAft>
                <a:spcPts val="0"/>
              </a:spcAft>
              <a:buSzPts val="2240"/>
              <a:buNone/>
            </a:pPr>
            <a:r>
              <a:rPr lang="en-US" sz="2800" b="1" dirty="0">
                <a:latin typeface="+mj-lt"/>
              </a:rPr>
              <a:t>Equity</a:t>
            </a:r>
            <a:r>
              <a:rPr lang="en-US" sz="2800" dirty="0">
                <a:latin typeface="+mj-lt"/>
              </a:rPr>
              <a:t> </a:t>
            </a:r>
            <a:r>
              <a:rPr lang="en-US" sz="2000" dirty="0">
                <a:latin typeface="+mj-lt"/>
              </a:rPr>
              <a:t>(injunctions, divorce, probate)</a:t>
            </a:r>
            <a:r>
              <a:rPr lang="en-US" sz="2800" dirty="0">
                <a:latin typeface="+mj-lt"/>
              </a:rPr>
              <a:t> </a:t>
            </a:r>
            <a:endParaRPr dirty="0">
              <a:latin typeface="+mj-lt"/>
            </a:endParaRPr>
          </a:p>
          <a:p>
            <a:pPr marL="402336" lvl="1" indent="0" algn="l" rtl="0">
              <a:lnSpc>
                <a:spcPct val="90000"/>
              </a:lnSpc>
              <a:spcBef>
                <a:spcPts val="550"/>
              </a:spcBef>
              <a:spcAft>
                <a:spcPts val="0"/>
              </a:spcAft>
              <a:buSzPts val="2400"/>
              <a:buNone/>
            </a:pPr>
            <a:r>
              <a:rPr lang="en-US" sz="2400" dirty="0">
                <a:latin typeface="+mj-lt"/>
              </a:rPr>
              <a:t>Chancery Court, redress of Common Law complaints</a:t>
            </a:r>
            <a:endParaRPr dirty="0">
              <a:latin typeface="+mj-lt"/>
            </a:endParaRPr>
          </a:p>
          <a:p>
            <a:pPr marL="82296" lvl="0" indent="0" algn="l" rtl="0">
              <a:lnSpc>
                <a:spcPct val="90000"/>
              </a:lnSpc>
              <a:spcBef>
                <a:spcPts val="600"/>
              </a:spcBef>
              <a:spcAft>
                <a:spcPts val="0"/>
              </a:spcAft>
              <a:buSzPts val="2560"/>
              <a:buNone/>
            </a:pPr>
            <a:r>
              <a:rPr lang="en-US" b="1" dirty="0">
                <a:latin typeface="+mj-lt"/>
              </a:rPr>
              <a:t>Constitutional  </a:t>
            </a:r>
            <a:r>
              <a:rPr lang="en-US" sz="2800" dirty="0">
                <a:latin typeface="+mj-lt"/>
              </a:rPr>
              <a:t> </a:t>
            </a:r>
            <a:endParaRPr dirty="0">
              <a:latin typeface="+mj-lt"/>
            </a:endParaRPr>
          </a:p>
          <a:p>
            <a:pPr marL="640080" lvl="1" indent="-237744" algn="l" rtl="0">
              <a:lnSpc>
                <a:spcPct val="90000"/>
              </a:lnSpc>
              <a:spcBef>
                <a:spcPts val="550"/>
              </a:spcBef>
              <a:spcAft>
                <a:spcPts val="0"/>
              </a:spcAft>
              <a:buSzPts val="2400"/>
              <a:buChar char="◦"/>
            </a:pPr>
            <a:r>
              <a:rPr lang="en-US" sz="2400" dirty="0">
                <a:latin typeface="+mj-lt"/>
              </a:rPr>
              <a:t>General term for legal questions about balancing individual rights and the structure of the government </a:t>
            </a:r>
            <a:endParaRPr dirty="0">
              <a:latin typeface="+mj-lt"/>
            </a:endParaRPr>
          </a:p>
          <a:p>
            <a:pPr marL="365760" lvl="0" indent="-141223" algn="l" rtl="0">
              <a:lnSpc>
                <a:spcPct val="90000"/>
              </a:lnSpc>
              <a:spcBef>
                <a:spcPts val="600"/>
              </a:spcBef>
              <a:spcAft>
                <a:spcPts val="0"/>
              </a:spcAft>
              <a:buSzPts val="2240"/>
              <a:buNone/>
            </a:pPr>
            <a:endParaRPr sz="2800" dirty="0">
              <a:latin typeface="+mj-lt"/>
            </a:endParaRPr>
          </a:p>
        </p:txBody>
      </p:sp>
      <p:sp>
        <p:nvSpPr>
          <p:cNvPr id="402" name="Google Shape;402;p39"/>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3600"/>
              <a:buFont typeface="Gill Sans"/>
              <a:buNone/>
            </a:pPr>
            <a:r>
              <a:rPr lang="en-US" sz="4400" b="1" dirty="0">
                <a:solidFill>
                  <a:schemeClr val="accent1">
                    <a:lumMod val="75000"/>
                  </a:schemeClr>
                </a:solidFill>
                <a:latin typeface="+mj-lt"/>
              </a:rPr>
              <a:t>Five sources of law </a:t>
            </a:r>
            <a:endParaRPr sz="4400" b="1" dirty="0">
              <a:solidFill>
                <a:schemeClr val="accent1">
                  <a:lumMod val="75000"/>
                </a:schemeClr>
              </a:solidFill>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6"/>
          <p:cNvSpPr txBox="1">
            <a:spLocks noGrp="1"/>
          </p:cNvSpPr>
          <p:nvPr>
            <p:ph type="title"/>
          </p:nvPr>
        </p:nvSpPr>
        <p:spPr>
          <a:xfrm>
            <a:off x="1562608" y="355600"/>
            <a:ext cx="7676388"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3600"/>
              <a:buFont typeface="Gill Sans"/>
              <a:buNone/>
            </a:pPr>
            <a:r>
              <a:rPr lang="en-US" sz="3600" b="1" dirty="0">
                <a:latin typeface="+mj-lt"/>
              </a:rPr>
              <a:t>World legal systems </a:t>
            </a:r>
            <a:endParaRPr b="1" dirty="0">
              <a:latin typeface="+mj-lt"/>
            </a:endParaRPr>
          </a:p>
        </p:txBody>
      </p:sp>
      <p:sp>
        <p:nvSpPr>
          <p:cNvPr id="382" name="Google Shape;382;p36"/>
          <p:cNvSpPr txBox="1">
            <a:spLocks noGrp="1"/>
          </p:cNvSpPr>
          <p:nvPr>
            <p:ph type="body" idx="1"/>
          </p:nvPr>
        </p:nvSpPr>
        <p:spPr>
          <a:xfrm>
            <a:off x="1435608" y="1600200"/>
            <a:ext cx="7498080" cy="4800600"/>
          </a:xfrm>
          <a:prstGeom prst="rect">
            <a:avLst/>
          </a:prstGeom>
          <a:noFill/>
          <a:ln>
            <a:noFill/>
          </a:ln>
        </p:spPr>
        <p:txBody>
          <a:bodyPr spcFirstLastPara="1" wrap="square" lIns="91425" tIns="45700" rIns="91425" bIns="45700" anchor="t" anchorCtr="0">
            <a:normAutofit lnSpcReduction="10000"/>
          </a:bodyPr>
          <a:lstStyle/>
          <a:p>
            <a:pPr marL="82296" lvl="0" indent="0" algn="l" rtl="0">
              <a:lnSpc>
                <a:spcPct val="100000"/>
              </a:lnSpc>
              <a:spcBef>
                <a:spcPts val="0"/>
              </a:spcBef>
              <a:spcAft>
                <a:spcPts val="0"/>
              </a:spcAft>
              <a:buSzPts val="2560"/>
              <a:buNone/>
            </a:pPr>
            <a:r>
              <a:rPr lang="en-US" dirty="0">
                <a:latin typeface="+mj-lt"/>
              </a:rPr>
              <a:t>Common law:  United States,  UK, Ireland, Canada,  Australia </a:t>
            </a:r>
          </a:p>
          <a:p>
            <a:pPr marL="82296" lvl="0" indent="0" algn="l" rtl="0">
              <a:lnSpc>
                <a:spcPct val="100000"/>
              </a:lnSpc>
              <a:spcBef>
                <a:spcPts val="0"/>
              </a:spcBef>
              <a:spcAft>
                <a:spcPts val="0"/>
              </a:spcAft>
              <a:buSzPts val="2560"/>
              <a:buNone/>
            </a:pPr>
            <a:endParaRPr dirty="0">
              <a:latin typeface="+mj-lt"/>
            </a:endParaRPr>
          </a:p>
          <a:p>
            <a:pPr marL="82296" lvl="0" indent="0" algn="l" rtl="0">
              <a:lnSpc>
                <a:spcPct val="100000"/>
              </a:lnSpc>
              <a:spcBef>
                <a:spcPts val="600"/>
              </a:spcBef>
              <a:spcAft>
                <a:spcPts val="0"/>
              </a:spcAft>
              <a:buSzPts val="2560"/>
              <a:buNone/>
            </a:pPr>
            <a:r>
              <a:rPr lang="en-US" dirty="0">
                <a:latin typeface="+mj-lt"/>
              </a:rPr>
              <a:t>Civil:  France, Germany, most European and Latin American nations </a:t>
            </a:r>
          </a:p>
          <a:p>
            <a:pPr marL="82296" lvl="0" indent="0" algn="l" rtl="0">
              <a:lnSpc>
                <a:spcPct val="100000"/>
              </a:lnSpc>
              <a:spcBef>
                <a:spcPts val="600"/>
              </a:spcBef>
              <a:spcAft>
                <a:spcPts val="0"/>
              </a:spcAft>
              <a:buSzPts val="2560"/>
              <a:buNone/>
            </a:pPr>
            <a:r>
              <a:rPr lang="en-US" dirty="0">
                <a:latin typeface="+mj-lt"/>
              </a:rPr>
              <a:t> </a:t>
            </a:r>
            <a:endParaRPr dirty="0">
              <a:latin typeface="+mj-lt"/>
            </a:endParaRPr>
          </a:p>
          <a:p>
            <a:pPr marL="82296" lvl="0" indent="0" algn="l" rtl="0">
              <a:lnSpc>
                <a:spcPct val="100000"/>
              </a:lnSpc>
              <a:spcBef>
                <a:spcPts val="600"/>
              </a:spcBef>
              <a:spcAft>
                <a:spcPts val="0"/>
              </a:spcAft>
              <a:buSzPts val="2560"/>
              <a:buNone/>
            </a:pPr>
            <a:r>
              <a:rPr lang="en-US" dirty="0">
                <a:latin typeface="+mj-lt"/>
              </a:rPr>
              <a:t>Traditional:  India </a:t>
            </a:r>
          </a:p>
          <a:p>
            <a:pPr marL="82296" lvl="0" indent="0" algn="l" rtl="0">
              <a:lnSpc>
                <a:spcPct val="100000"/>
              </a:lnSpc>
              <a:spcBef>
                <a:spcPts val="600"/>
              </a:spcBef>
              <a:spcAft>
                <a:spcPts val="0"/>
              </a:spcAft>
              <a:buSzPts val="2560"/>
              <a:buNone/>
            </a:pPr>
            <a:endParaRPr dirty="0">
              <a:latin typeface="+mj-lt"/>
            </a:endParaRPr>
          </a:p>
          <a:p>
            <a:pPr marL="82296" lvl="0" indent="0" algn="l" rtl="0">
              <a:lnSpc>
                <a:spcPct val="100000"/>
              </a:lnSpc>
              <a:spcBef>
                <a:spcPts val="600"/>
              </a:spcBef>
              <a:spcAft>
                <a:spcPts val="0"/>
              </a:spcAft>
              <a:buSzPts val="2560"/>
              <a:buNone/>
            </a:pPr>
            <a:r>
              <a:rPr lang="en-US" dirty="0">
                <a:latin typeface="+mj-lt"/>
              </a:rPr>
              <a:t>Religious:  Arab nations, Israel </a:t>
            </a:r>
            <a:endParaRPr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7"/>
          <p:cNvSpPr txBox="1">
            <a:spLocks noGrp="1"/>
          </p:cNvSpPr>
          <p:nvPr>
            <p:ph type="title"/>
          </p:nvPr>
        </p:nvSpPr>
        <p:spPr>
          <a:xfrm>
            <a:off x="1435608" y="381000"/>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Common vs Civil Law </a:t>
            </a:r>
            <a:endParaRPr b="1" dirty="0">
              <a:latin typeface="+mj-lt"/>
            </a:endParaRPr>
          </a:p>
        </p:txBody>
      </p:sp>
      <p:sp>
        <p:nvSpPr>
          <p:cNvPr id="389" name="Google Shape;389;p37"/>
          <p:cNvSpPr txBox="1">
            <a:spLocks noGrp="1"/>
          </p:cNvSpPr>
          <p:nvPr>
            <p:ph type="body" idx="1"/>
          </p:nvPr>
        </p:nvSpPr>
        <p:spPr>
          <a:xfrm>
            <a:off x="1435608" y="1739900"/>
            <a:ext cx="7498080" cy="4800600"/>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560"/>
              <a:buNone/>
            </a:pPr>
            <a:r>
              <a:rPr lang="en-US" b="1" dirty="0">
                <a:latin typeface="+mj-lt"/>
              </a:rPr>
              <a:t>Common:  </a:t>
            </a:r>
            <a:r>
              <a:rPr lang="en-US" dirty="0">
                <a:latin typeface="+mj-lt"/>
              </a:rPr>
              <a:t>Judge is umpire in a plaintiff vs defendant courtroom system  </a:t>
            </a:r>
            <a:endParaRPr dirty="0">
              <a:latin typeface="+mj-lt"/>
            </a:endParaRPr>
          </a:p>
          <a:p>
            <a:pPr marL="82296" lvl="0" indent="0" algn="l" rtl="0">
              <a:lnSpc>
                <a:spcPct val="100000"/>
              </a:lnSpc>
              <a:spcBef>
                <a:spcPts val="600"/>
              </a:spcBef>
              <a:spcAft>
                <a:spcPts val="0"/>
              </a:spcAft>
              <a:buSzPts val="2560"/>
              <a:buNone/>
            </a:pPr>
            <a:r>
              <a:rPr lang="en-US" b="1" dirty="0">
                <a:latin typeface="+mj-lt"/>
              </a:rPr>
              <a:t>Civil: </a:t>
            </a:r>
            <a:r>
              <a:rPr lang="en-US" dirty="0">
                <a:latin typeface="+mj-lt"/>
              </a:rPr>
              <a:t>Judge(s) lead court inquiry like prosecutors    </a:t>
            </a:r>
            <a:br>
              <a:rPr lang="en-US" dirty="0">
                <a:latin typeface="+mj-lt"/>
              </a:rPr>
            </a:br>
            <a:endParaRPr dirty="0">
              <a:latin typeface="+mj-lt"/>
            </a:endParaRPr>
          </a:p>
          <a:p>
            <a:pPr marL="82296" lvl="0" indent="0" algn="l" rtl="0">
              <a:lnSpc>
                <a:spcPct val="100000"/>
              </a:lnSpc>
              <a:spcBef>
                <a:spcPts val="600"/>
              </a:spcBef>
              <a:spcAft>
                <a:spcPts val="0"/>
              </a:spcAft>
              <a:buSzPts val="2560"/>
              <a:buNone/>
            </a:pPr>
            <a:r>
              <a:rPr lang="en-US" b="1" dirty="0">
                <a:latin typeface="+mj-lt"/>
              </a:rPr>
              <a:t>Common: </a:t>
            </a:r>
            <a:r>
              <a:rPr lang="en-US" dirty="0">
                <a:latin typeface="+mj-lt"/>
              </a:rPr>
              <a:t>Judges review laws based on Constitution or legal precedent </a:t>
            </a:r>
            <a:endParaRPr dirty="0">
              <a:latin typeface="+mj-lt"/>
            </a:endParaRPr>
          </a:p>
          <a:p>
            <a:pPr marL="82296" lvl="0" indent="0" algn="l" rtl="0">
              <a:lnSpc>
                <a:spcPct val="100000"/>
              </a:lnSpc>
              <a:spcBef>
                <a:spcPts val="600"/>
              </a:spcBef>
              <a:spcAft>
                <a:spcPts val="0"/>
              </a:spcAft>
              <a:buSzPts val="2560"/>
              <a:buNone/>
            </a:pPr>
            <a:r>
              <a:rPr lang="en-US" b="1" dirty="0">
                <a:latin typeface="+mj-lt"/>
              </a:rPr>
              <a:t>Civil:  </a:t>
            </a:r>
            <a:r>
              <a:rPr lang="en-US" dirty="0">
                <a:latin typeface="+mj-lt"/>
              </a:rPr>
              <a:t>Judges apply laws directly </a:t>
            </a:r>
            <a:endParaRPr dirty="0">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38"/>
          <p:cNvPicPr preferRelativeResize="0">
            <a:picLocks noGrp="1"/>
          </p:cNvPicPr>
          <p:nvPr>
            <p:ph type="body" idx="1"/>
          </p:nvPr>
        </p:nvPicPr>
        <p:blipFill rotWithShape="1">
          <a:blip r:embed="rId3">
            <a:alphaModFix/>
          </a:blip>
          <a:srcRect/>
          <a:stretch/>
        </p:blipFill>
        <p:spPr>
          <a:xfrm>
            <a:off x="0" y="0"/>
            <a:ext cx="9620551" cy="681486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2"/>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endParaRPr/>
          </a:p>
        </p:txBody>
      </p:sp>
      <p:pic>
        <p:nvPicPr>
          <p:cNvPr id="559" name="Google Shape;559;p62" descr="Equal.Justice.scotus.jpg"/>
          <p:cNvPicPr preferRelativeResize="0"/>
          <p:nvPr/>
        </p:nvPicPr>
        <p:blipFill rotWithShape="1">
          <a:blip r:embed="rId3">
            <a:alphaModFix/>
          </a:blip>
          <a:srcRect b="25444"/>
          <a:stretch/>
        </p:blipFill>
        <p:spPr>
          <a:xfrm>
            <a:off x="1435608" y="274638"/>
            <a:ext cx="7605524" cy="1064025"/>
          </a:xfrm>
          <a:prstGeom prst="rect">
            <a:avLst/>
          </a:prstGeom>
          <a:noFill/>
          <a:ln>
            <a:noFill/>
          </a:ln>
        </p:spPr>
      </p:pic>
      <p:sp>
        <p:nvSpPr>
          <p:cNvPr id="561" name="Google Shape;561;p62"/>
          <p:cNvSpPr txBox="1"/>
          <p:nvPr/>
        </p:nvSpPr>
        <p:spPr>
          <a:xfrm>
            <a:off x="1635633" y="1851079"/>
            <a:ext cx="6504039"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mn-lt"/>
                <a:ea typeface="Gill Sans"/>
                <a:cs typeface="Gill Sans"/>
                <a:sym typeface="Gill Sans"/>
              </a:rPr>
              <a:t>Let’s follow a hypothetical case </a:t>
            </a:r>
          </a:p>
          <a:p>
            <a:pPr marL="0" marR="0" lvl="0" indent="0" algn="l" rtl="0">
              <a:spcBef>
                <a:spcPts val="0"/>
              </a:spcBef>
              <a:spcAft>
                <a:spcPts val="0"/>
              </a:spcAft>
              <a:buNone/>
            </a:pPr>
            <a:r>
              <a:rPr lang="en-US" sz="3200" dirty="0">
                <a:solidFill>
                  <a:schemeClr val="dk1"/>
                </a:solidFill>
                <a:latin typeface="+mn-lt"/>
                <a:ea typeface="Gill Sans"/>
                <a:cs typeface="Gill Sans"/>
                <a:sym typeface="Gill Sans"/>
              </a:rPr>
              <a:t>to get an idea of procedure </a:t>
            </a:r>
          </a:p>
          <a:p>
            <a:pPr marL="0" marR="0" lvl="0" indent="0" algn="l" rtl="0">
              <a:spcBef>
                <a:spcPts val="0"/>
              </a:spcBef>
              <a:spcAft>
                <a:spcPts val="0"/>
              </a:spcAft>
              <a:buNone/>
            </a:pPr>
            <a:r>
              <a:rPr lang="en-US" sz="3200" dirty="0">
                <a:solidFill>
                  <a:schemeClr val="dk1"/>
                </a:solidFill>
                <a:latin typeface="+mn-lt"/>
                <a:ea typeface="Gill Sans"/>
                <a:cs typeface="Gill Sans"/>
                <a:sym typeface="Gill Sans"/>
              </a:rPr>
              <a:t>and terminology </a:t>
            </a:r>
            <a:endParaRPr dirty="0">
              <a:latin typeface="+mn-lt"/>
            </a:endParaRPr>
          </a:p>
        </p:txBody>
      </p:sp>
      <p:sp>
        <p:nvSpPr>
          <p:cNvPr id="2" name="Google Shape;188;p9">
            <a:extLst>
              <a:ext uri="{FF2B5EF4-FFF2-40B4-BE49-F238E27FC236}">
                <a16:creationId xmlns:a16="http://schemas.microsoft.com/office/drawing/2014/main" id="{365A8CE4-FE71-C3E2-DF43-8A3B86D8B9BF}"/>
              </a:ext>
            </a:extLst>
          </p:cNvPr>
          <p:cNvSpPr txBox="1">
            <a:spLocks/>
          </p:cNvSpPr>
          <p:nvPr/>
        </p:nvSpPr>
        <p:spPr>
          <a:xfrm>
            <a:off x="1320925" y="195934"/>
            <a:ext cx="749808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2214"/>
              </a:buClr>
              <a:buSzPts val="1800"/>
              <a:buFont typeface="Gill Sans"/>
              <a:buNone/>
              <a:defRPr sz="4300" b="0" i="0" u="none" strike="noStrike" cap="none">
                <a:solidFill>
                  <a:srgbClr val="562214"/>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800"/>
            </a:pPr>
            <a:r>
              <a:rPr lang="en-US" sz="4800" b="1" dirty="0">
                <a:solidFill>
                  <a:schemeClr val="lt1"/>
                </a:solidFill>
                <a:latin typeface="+mj-lt"/>
              </a:rPr>
              <a:t>1.4 Case Example  </a:t>
            </a:r>
            <a:endParaRPr lang="en-US"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63"/>
          <p:cNvPicPr preferRelativeResize="0"/>
          <p:nvPr/>
        </p:nvPicPr>
        <p:blipFill rotWithShape="1">
          <a:blip r:embed="rId3">
            <a:alphaModFix/>
          </a:blip>
          <a:srcRect l="24939" t="22711" r="15301" b="21385"/>
          <a:stretch/>
        </p:blipFill>
        <p:spPr>
          <a:xfrm>
            <a:off x="4606151" y="601251"/>
            <a:ext cx="2732183" cy="2555913"/>
          </a:xfrm>
          <a:prstGeom prst="rect">
            <a:avLst/>
          </a:prstGeom>
          <a:noFill/>
          <a:ln>
            <a:noFill/>
          </a:ln>
        </p:spPr>
      </p:pic>
      <p:pic>
        <p:nvPicPr>
          <p:cNvPr id="568" name="Google Shape;568;p63"/>
          <p:cNvPicPr preferRelativeResize="0"/>
          <p:nvPr/>
        </p:nvPicPr>
        <p:blipFill rotWithShape="1">
          <a:blip r:embed="rId4">
            <a:alphaModFix/>
          </a:blip>
          <a:srcRect l="15783" t="23675" r="26145" b="21687"/>
          <a:stretch/>
        </p:blipFill>
        <p:spPr>
          <a:xfrm>
            <a:off x="1509034" y="656303"/>
            <a:ext cx="2655065" cy="2498075"/>
          </a:xfrm>
          <a:prstGeom prst="rect">
            <a:avLst/>
          </a:prstGeom>
          <a:noFill/>
          <a:ln>
            <a:noFill/>
          </a:ln>
        </p:spPr>
      </p:pic>
      <p:sp>
        <p:nvSpPr>
          <p:cNvPr id="569" name="Google Shape;569;p63"/>
          <p:cNvSpPr txBox="1"/>
          <p:nvPr/>
        </p:nvSpPr>
        <p:spPr>
          <a:xfrm>
            <a:off x="1984412" y="2866577"/>
            <a:ext cx="608131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mj-lt"/>
                <a:ea typeface="Gill Sans"/>
                <a:cs typeface="Gill Sans"/>
                <a:sym typeface="Gill Sans"/>
              </a:rPr>
              <a:t>Smith     sues      Jones  </a:t>
            </a:r>
            <a:endParaRPr sz="4000" dirty="0">
              <a:solidFill>
                <a:schemeClr val="dk1"/>
              </a:solidFill>
              <a:latin typeface="+mj-lt"/>
              <a:ea typeface="Gill Sans"/>
              <a:cs typeface="Gill Sans"/>
              <a:sym typeface="Gill Sans"/>
            </a:endParaRPr>
          </a:p>
        </p:txBody>
      </p:sp>
      <p:sp>
        <p:nvSpPr>
          <p:cNvPr id="570" name="Google Shape;570;p63"/>
          <p:cNvSpPr txBox="1"/>
          <p:nvPr/>
        </p:nvSpPr>
        <p:spPr>
          <a:xfrm>
            <a:off x="1509034" y="3577249"/>
            <a:ext cx="7032069"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n-lt"/>
                <a:ea typeface="Gill Sans"/>
                <a:cs typeface="Gill Sans"/>
                <a:sym typeface="Gill Sans"/>
              </a:rPr>
              <a:t>The initial complaint is called Smith v  Jones. It is filed in the office of the clerk of the circuit court and papers are served on the respondent.  </a:t>
            </a:r>
            <a:endParaRPr dirty="0">
              <a:latin typeface="+mn-lt"/>
            </a:endParaRPr>
          </a:p>
          <a:p>
            <a:pPr marL="0" marR="0" lvl="0" indent="0" algn="l" rtl="0">
              <a:spcBef>
                <a:spcPts val="0"/>
              </a:spcBef>
              <a:spcAft>
                <a:spcPts val="0"/>
              </a:spcAft>
              <a:buNone/>
            </a:pPr>
            <a:endParaRPr sz="1800" dirty="0">
              <a:solidFill>
                <a:schemeClr val="dk1"/>
              </a:solidFill>
              <a:latin typeface="+mn-lt"/>
              <a:ea typeface="Gill Sans"/>
              <a:cs typeface="Gill Sans"/>
              <a:sym typeface="Gill Sans"/>
            </a:endParaRPr>
          </a:p>
          <a:p>
            <a:pPr marL="0" marR="0" lvl="0" indent="0" algn="l" rtl="0">
              <a:spcBef>
                <a:spcPts val="0"/>
              </a:spcBef>
              <a:spcAft>
                <a:spcPts val="0"/>
              </a:spcAft>
              <a:buNone/>
            </a:pPr>
            <a:r>
              <a:rPr lang="en-US" sz="1800" dirty="0">
                <a:solidFill>
                  <a:schemeClr val="dk1"/>
                </a:solidFill>
                <a:latin typeface="+mn-lt"/>
                <a:ea typeface="Gill Sans"/>
                <a:cs typeface="Gill Sans"/>
                <a:sym typeface="Gill Sans"/>
              </a:rPr>
              <a:t>Preliminary motions are filed (motion to dismiss, demurrer, change of venue)    </a:t>
            </a:r>
            <a:endParaRPr dirty="0">
              <a:latin typeface="+mn-lt"/>
            </a:endParaRPr>
          </a:p>
          <a:p>
            <a:pPr marL="0" marR="0" lvl="0" indent="0" algn="l" rtl="0">
              <a:spcBef>
                <a:spcPts val="0"/>
              </a:spcBef>
              <a:spcAft>
                <a:spcPts val="0"/>
              </a:spcAft>
              <a:buNone/>
            </a:pPr>
            <a:endParaRPr sz="1800" dirty="0">
              <a:solidFill>
                <a:schemeClr val="dk1"/>
              </a:solidFill>
              <a:latin typeface="+mn-lt"/>
              <a:ea typeface="Gill Sans"/>
              <a:cs typeface="Gill Sans"/>
              <a:sym typeface="Gill Sans"/>
            </a:endParaRPr>
          </a:p>
          <a:p>
            <a:pPr marL="0" marR="0" lvl="0" indent="0" algn="l" rtl="0">
              <a:spcBef>
                <a:spcPts val="0"/>
              </a:spcBef>
              <a:spcAft>
                <a:spcPts val="0"/>
              </a:spcAft>
              <a:buNone/>
            </a:pPr>
            <a:r>
              <a:rPr lang="en-US" sz="1800" dirty="0">
                <a:solidFill>
                  <a:schemeClr val="dk1"/>
                </a:solidFill>
                <a:latin typeface="+mn-lt"/>
                <a:ea typeface="Gill Sans"/>
                <a:cs typeface="Gill Sans"/>
                <a:sym typeface="Gill Sans"/>
              </a:rPr>
              <a:t>Trial date is set, attorneys start discovery process;  jury is empaneled (voir dire) and judge instructs jury on law   </a:t>
            </a:r>
            <a:endParaRPr dirty="0">
              <a:latin typeface="+mn-lt"/>
            </a:endParaRPr>
          </a:p>
          <a:p>
            <a:pPr marL="0" marR="0" lvl="0" indent="0" algn="l" rtl="0">
              <a:spcBef>
                <a:spcPts val="0"/>
              </a:spcBef>
              <a:spcAft>
                <a:spcPts val="0"/>
              </a:spcAft>
              <a:buNone/>
            </a:pPr>
            <a:endParaRPr sz="1800" dirty="0">
              <a:solidFill>
                <a:schemeClr val="dk1"/>
              </a:solidFill>
              <a:latin typeface="+mn-lt"/>
              <a:ea typeface="Gill Sans"/>
              <a:cs typeface="Gill Sans"/>
              <a:sym typeface="Gill Sans"/>
            </a:endParaRPr>
          </a:p>
          <a:p>
            <a:pPr marL="0" marR="0" lvl="0" indent="0" algn="l" rtl="0">
              <a:spcBef>
                <a:spcPts val="0"/>
              </a:spcBef>
              <a:spcAft>
                <a:spcPts val="0"/>
              </a:spcAft>
              <a:buNone/>
            </a:pPr>
            <a:r>
              <a:rPr lang="en-US" sz="1800" dirty="0">
                <a:solidFill>
                  <a:schemeClr val="dk1"/>
                </a:solidFill>
                <a:latin typeface="+mn-lt"/>
                <a:ea typeface="Gill Sans"/>
                <a:cs typeface="Gill Sans"/>
                <a:sym typeface="Gill Sans"/>
              </a:rPr>
              <a:t>Trial is held, evidence weighed, verdict given.  Smith wins </a:t>
            </a:r>
            <a:endParaRPr dirty="0">
              <a:latin typeface="+mn-lt"/>
            </a:endParaRPr>
          </a:p>
        </p:txBody>
      </p:sp>
      <p:sp>
        <p:nvSpPr>
          <p:cNvPr id="571" name="Google Shape;571;p63"/>
          <p:cNvSpPr txBox="1">
            <a:spLocks noGrp="1"/>
          </p:cNvSpPr>
          <p:nvPr>
            <p:ph type="title"/>
          </p:nvPr>
        </p:nvSpPr>
        <p:spPr>
          <a:xfrm>
            <a:off x="1743726" y="-52552"/>
            <a:ext cx="7772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The course of a lawsuit </a:t>
            </a:r>
            <a:endParaRPr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1D22-D370-40D7-BFA6-376AB398E70E}"/>
              </a:ext>
            </a:extLst>
          </p:cNvPr>
          <p:cNvSpPr>
            <a:spLocks noGrp="1"/>
          </p:cNvSpPr>
          <p:nvPr>
            <p:ph type="title"/>
          </p:nvPr>
        </p:nvSpPr>
        <p:spPr/>
        <p:txBody>
          <a:bodyPr/>
          <a:lstStyle/>
          <a:p>
            <a:r>
              <a:rPr lang="en-US" dirty="0">
                <a:latin typeface="+mj-lt"/>
              </a:rPr>
              <a:t>Current issues </a:t>
            </a:r>
          </a:p>
        </p:txBody>
      </p:sp>
      <p:sp>
        <p:nvSpPr>
          <p:cNvPr id="3" name="Text Placeholder 2">
            <a:extLst>
              <a:ext uri="{FF2B5EF4-FFF2-40B4-BE49-F238E27FC236}">
                <a16:creationId xmlns:a16="http://schemas.microsoft.com/office/drawing/2014/main" id="{19B140D6-37A2-3E40-9CF9-B9E065F9D416}"/>
              </a:ext>
            </a:extLst>
          </p:cNvPr>
          <p:cNvSpPr>
            <a:spLocks noGrp="1"/>
          </p:cNvSpPr>
          <p:nvPr>
            <p:ph type="body" idx="1"/>
          </p:nvPr>
        </p:nvSpPr>
        <p:spPr/>
        <p:txBody>
          <a:bodyPr/>
          <a:lstStyle/>
          <a:p>
            <a:r>
              <a:rPr lang="en-US" dirty="0"/>
              <a:t>What recent concerns have you noticed about media law? </a:t>
            </a:r>
          </a:p>
        </p:txBody>
      </p:sp>
    </p:spTree>
    <p:extLst>
      <p:ext uri="{BB962C8B-B14F-4D97-AF65-F5344CB8AC3E}">
        <p14:creationId xmlns:p14="http://schemas.microsoft.com/office/powerpoint/2010/main" val="7028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64"/>
          <p:cNvPicPr preferRelativeResize="0"/>
          <p:nvPr/>
        </p:nvPicPr>
        <p:blipFill rotWithShape="1">
          <a:blip r:embed="rId3">
            <a:alphaModFix/>
          </a:blip>
          <a:srcRect l="24939" t="22711" r="15301" b="21385"/>
          <a:stretch/>
        </p:blipFill>
        <p:spPr>
          <a:xfrm>
            <a:off x="5025069" y="703084"/>
            <a:ext cx="2732183" cy="2555913"/>
          </a:xfrm>
          <a:prstGeom prst="rect">
            <a:avLst/>
          </a:prstGeom>
          <a:noFill/>
          <a:ln>
            <a:noFill/>
          </a:ln>
        </p:spPr>
      </p:pic>
      <p:pic>
        <p:nvPicPr>
          <p:cNvPr id="578" name="Google Shape;578;p64"/>
          <p:cNvPicPr preferRelativeResize="0"/>
          <p:nvPr/>
        </p:nvPicPr>
        <p:blipFill rotWithShape="1">
          <a:blip r:embed="rId4">
            <a:alphaModFix/>
          </a:blip>
          <a:srcRect l="15783" t="23675" r="26145" b="21687"/>
          <a:stretch/>
        </p:blipFill>
        <p:spPr>
          <a:xfrm>
            <a:off x="1927952" y="758136"/>
            <a:ext cx="2655065" cy="2498075"/>
          </a:xfrm>
          <a:prstGeom prst="rect">
            <a:avLst/>
          </a:prstGeom>
          <a:noFill/>
          <a:ln>
            <a:noFill/>
          </a:ln>
        </p:spPr>
      </p:pic>
      <p:sp>
        <p:nvSpPr>
          <p:cNvPr id="579" name="Google Shape;579;p64"/>
          <p:cNvSpPr txBox="1"/>
          <p:nvPr/>
        </p:nvSpPr>
        <p:spPr>
          <a:xfrm>
            <a:off x="1408386" y="3225873"/>
            <a:ext cx="81776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mj-lt"/>
                <a:ea typeface="Gill Sans"/>
                <a:cs typeface="Gill Sans"/>
                <a:sym typeface="Gill Sans"/>
              </a:rPr>
              <a:t>Appeal:  Jones sues Smith </a:t>
            </a:r>
            <a:endParaRPr dirty="0">
              <a:latin typeface="+mj-lt"/>
            </a:endParaRPr>
          </a:p>
        </p:txBody>
      </p:sp>
      <p:sp>
        <p:nvSpPr>
          <p:cNvPr id="580" name="Google Shape;580;p64"/>
          <p:cNvSpPr txBox="1"/>
          <p:nvPr/>
        </p:nvSpPr>
        <p:spPr>
          <a:xfrm>
            <a:off x="1408386" y="4143716"/>
            <a:ext cx="6545792" cy="16435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n-lt"/>
                <a:ea typeface="Gill Sans"/>
                <a:cs typeface="Gill Sans"/>
                <a:sym typeface="Gill Sans"/>
              </a:rPr>
              <a:t>Now the suit is called Jones v Smith  </a:t>
            </a:r>
            <a:endParaRPr dirty="0">
              <a:latin typeface="+mn-lt"/>
            </a:endParaRPr>
          </a:p>
          <a:p>
            <a:pPr marL="0" marR="0" lvl="0" indent="0" algn="l" rtl="0">
              <a:spcBef>
                <a:spcPts val="0"/>
              </a:spcBef>
              <a:spcAft>
                <a:spcPts val="0"/>
              </a:spcAft>
              <a:buNone/>
            </a:pPr>
            <a:endParaRPr sz="1800" dirty="0">
              <a:solidFill>
                <a:schemeClr val="dk1"/>
              </a:solidFill>
              <a:latin typeface="+mn-lt"/>
              <a:ea typeface="Gill Sans"/>
              <a:cs typeface="Gill Sans"/>
              <a:sym typeface="Gill Sans"/>
            </a:endParaRPr>
          </a:p>
          <a:p>
            <a:pPr marL="0" marR="0" lvl="0" indent="0" algn="l" rtl="0">
              <a:lnSpc>
                <a:spcPct val="90000"/>
              </a:lnSpc>
              <a:spcBef>
                <a:spcPts val="0"/>
              </a:spcBef>
              <a:spcAft>
                <a:spcPts val="0"/>
              </a:spcAft>
              <a:buNone/>
            </a:pPr>
            <a:r>
              <a:rPr lang="en-US" sz="1800" dirty="0">
                <a:solidFill>
                  <a:schemeClr val="dk1"/>
                </a:solidFill>
                <a:latin typeface="+mn-lt"/>
                <a:ea typeface="Gill Sans"/>
                <a:cs typeface="Gill Sans"/>
                <a:sym typeface="Gill Sans"/>
              </a:rPr>
              <a:t>Appeals court reads briefs, hears oral arguments, Jones wins, appeals court decides to remand to lower court</a:t>
            </a:r>
            <a:endParaRPr dirty="0">
              <a:latin typeface="+mn-lt"/>
            </a:endParaRPr>
          </a:p>
          <a:p>
            <a:pPr marL="0" marR="0" lvl="0" indent="0" algn="l" rtl="0">
              <a:lnSpc>
                <a:spcPct val="90000"/>
              </a:lnSpc>
              <a:spcBef>
                <a:spcPts val="0"/>
              </a:spcBef>
              <a:spcAft>
                <a:spcPts val="0"/>
              </a:spcAft>
              <a:buNone/>
            </a:pPr>
            <a:endParaRPr sz="1800" dirty="0">
              <a:solidFill>
                <a:schemeClr val="dk1"/>
              </a:solidFill>
              <a:latin typeface="+mn-lt"/>
              <a:ea typeface="Gill Sans"/>
              <a:cs typeface="Gill Sans"/>
              <a:sym typeface="Gill Sans"/>
            </a:endParaRPr>
          </a:p>
          <a:p>
            <a:pPr marL="0" marR="0" lvl="0" indent="0" algn="l" rtl="0">
              <a:lnSpc>
                <a:spcPct val="90000"/>
              </a:lnSpc>
              <a:spcBef>
                <a:spcPts val="0"/>
              </a:spcBef>
              <a:spcAft>
                <a:spcPts val="0"/>
              </a:spcAft>
              <a:buNone/>
            </a:pPr>
            <a:r>
              <a:rPr lang="en-US" sz="1800" dirty="0">
                <a:solidFill>
                  <a:schemeClr val="dk1"/>
                </a:solidFill>
                <a:latin typeface="+mn-lt"/>
                <a:ea typeface="Gill Sans"/>
                <a:cs typeface="Gill Sans"/>
                <a:sym typeface="Gill Sans"/>
              </a:rPr>
              <a:t>But Smith appeals to the Supreme Court </a:t>
            </a:r>
            <a:endParaRPr dirty="0">
              <a:latin typeface="+mn-lt"/>
            </a:endParaRPr>
          </a:p>
        </p:txBody>
      </p:sp>
      <p:sp>
        <p:nvSpPr>
          <p:cNvPr id="581" name="Google Shape;581;p64"/>
          <p:cNvSpPr txBox="1">
            <a:spLocks noGrp="1"/>
          </p:cNvSpPr>
          <p:nvPr>
            <p:ph type="title"/>
          </p:nvPr>
        </p:nvSpPr>
        <p:spPr>
          <a:xfrm>
            <a:off x="1386748" y="131584"/>
            <a:ext cx="8313604"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The course of a lawsuit  2 </a:t>
            </a:r>
            <a:endParaRPr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65"/>
          <p:cNvPicPr preferRelativeResize="0"/>
          <p:nvPr/>
        </p:nvPicPr>
        <p:blipFill rotWithShape="1">
          <a:blip r:embed="rId3">
            <a:alphaModFix/>
          </a:blip>
          <a:srcRect l="24939" t="22711" r="15301" b="21385"/>
          <a:stretch/>
        </p:blipFill>
        <p:spPr>
          <a:xfrm>
            <a:off x="5413952" y="652160"/>
            <a:ext cx="2732183" cy="2555913"/>
          </a:xfrm>
          <a:prstGeom prst="rect">
            <a:avLst/>
          </a:prstGeom>
          <a:noFill/>
          <a:ln>
            <a:noFill/>
          </a:ln>
        </p:spPr>
      </p:pic>
      <p:pic>
        <p:nvPicPr>
          <p:cNvPr id="587" name="Google Shape;587;p65"/>
          <p:cNvPicPr preferRelativeResize="0"/>
          <p:nvPr/>
        </p:nvPicPr>
        <p:blipFill rotWithShape="1">
          <a:blip r:embed="rId4">
            <a:alphaModFix/>
          </a:blip>
          <a:srcRect l="15783" t="23675" r="26145" b="21687"/>
          <a:stretch/>
        </p:blipFill>
        <p:spPr>
          <a:xfrm>
            <a:off x="1463867" y="728264"/>
            <a:ext cx="2655065" cy="2498075"/>
          </a:xfrm>
          <a:prstGeom prst="rect">
            <a:avLst/>
          </a:prstGeom>
          <a:noFill/>
          <a:ln>
            <a:noFill/>
          </a:ln>
        </p:spPr>
      </p:pic>
      <p:sp>
        <p:nvSpPr>
          <p:cNvPr id="588" name="Google Shape;588;p65"/>
          <p:cNvSpPr txBox="1"/>
          <p:nvPr/>
        </p:nvSpPr>
        <p:spPr>
          <a:xfrm>
            <a:off x="1355833" y="3105855"/>
            <a:ext cx="713196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mj-lt"/>
                <a:ea typeface="Gill Sans"/>
                <a:cs typeface="Gill Sans"/>
                <a:sym typeface="Gill Sans"/>
              </a:rPr>
              <a:t>Appeal:  Smith sues Jones  </a:t>
            </a:r>
            <a:endParaRPr sz="3600" dirty="0">
              <a:solidFill>
                <a:schemeClr val="dk1"/>
              </a:solidFill>
              <a:latin typeface="+mj-lt"/>
              <a:ea typeface="Gill Sans"/>
              <a:cs typeface="Gill Sans"/>
              <a:sym typeface="Gill Sans"/>
            </a:endParaRPr>
          </a:p>
        </p:txBody>
      </p:sp>
      <p:sp>
        <p:nvSpPr>
          <p:cNvPr id="589" name="Google Shape;589;p65"/>
          <p:cNvSpPr txBox="1"/>
          <p:nvPr/>
        </p:nvSpPr>
        <p:spPr>
          <a:xfrm>
            <a:off x="1355833" y="3898781"/>
            <a:ext cx="7220607" cy="26406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n-lt"/>
                <a:ea typeface="Gill Sans"/>
                <a:cs typeface="Gill Sans"/>
                <a:sym typeface="Gill Sans"/>
              </a:rPr>
              <a:t>Now the suit is called Smith v  Jones again </a:t>
            </a:r>
            <a:endParaRPr dirty="0">
              <a:latin typeface="+mn-lt"/>
            </a:endParaRPr>
          </a:p>
          <a:p>
            <a:pPr marL="0" marR="0" lvl="0" indent="0" algn="l" rtl="0">
              <a:spcBef>
                <a:spcPts val="0"/>
              </a:spcBef>
              <a:spcAft>
                <a:spcPts val="0"/>
              </a:spcAft>
              <a:buNone/>
            </a:pPr>
            <a:endParaRPr sz="1800" dirty="0">
              <a:solidFill>
                <a:schemeClr val="dk1"/>
              </a:solidFill>
              <a:latin typeface="+mn-lt"/>
              <a:ea typeface="Gill Sans"/>
              <a:cs typeface="Gill Sans"/>
              <a:sym typeface="Gill Sans"/>
            </a:endParaRPr>
          </a:p>
          <a:p>
            <a:pPr marL="0" marR="0" lvl="0" indent="0" algn="l" rtl="0">
              <a:lnSpc>
                <a:spcPct val="90000"/>
              </a:lnSpc>
              <a:spcBef>
                <a:spcPts val="0"/>
              </a:spcBef>
              <a:spcAft>
                <a:spcPts val="0"/>
              </a:spcAft>
              <a:buNone/>
            </a:pPr>
            <a:r>
              <a:rPr lang="en-US" sz="1800" dirty="0">
                <a:solidFill>
                  <a:schemeClr val="dk1"/>
                </a:solidFill>
                <a:latin typeface="+mn-lt"/>
                <a:ea typeface="Gill Sans"/>
                <a:cs typeface="Gill Sans"/>
                <a:sym typeface="Gill Sans"/>
              </a:rPr>
              <a:t>The Supreme Court grants certiorari, reads the briefs, hears oral arguments, and later issues an opinion in the case.  </a:t>
            </a:r>
            <a:endParaRPr dirty="0">
              <a:latin typeface="+mn-lt"/>
            </a:endParaRPr>
          </a:p>
          <a:p>
            <a:pPr marL="0" marR="0" lvl="0" indent="0" algn="l" rtl="0">
              <a:lnSpc>
                <a:spcPct val="90000"/>
              </a:lnSpc>
              <a:spcBef>
                <a:spcPts val="0"/>
              </a:spcBef>
              <a:spcAft>
                <a:spcPts val="0"/>
              </a:spcAft>
              <a:buNone/>
            </a:pPr>
            <a:endParaRPr sz="1800" dirty="0">
              <a:solidFill>
                <a:schemeClr val="dk1"/>
              </a:solidFill>
              <a:latin typeface="+mn-lt"/>
              <a:ea typeface="Gill Sans"/>
              <a:cs typeface="Gill Sans"/>
              <a:sym typeface="Gill Sans"/>
            </a:endParaRPr>
          </a:p>
          <a:p>
            <a:pPr marL="0" marR="0" lvl="0" indent="0" algn="l" rtl="0">
              <a:lnSpc>
                <a:spcPct val="90000"/>
              </a:lnSpc>
              <a:spcBef>
                <a:spcPts val="0"/>
              </a:spcBef>
              <a:spcAft>
                <a:spcPts val="0"/>
              </a:spcAft>
              <a:buNone/>
            </a:pPr>
            <a:r>
              <a:rPr lang="en-US" sz="1800" dirty="0">
                <a:solidFill>
                  <a:schemeClr val="dk1"/>
                </a:solidFill>
                <a:latin typeface="+mn-lt"/>
                <a:ea typeface="Gill Sans"/>
                <a:cs typeface="Gill Sans"/>
                <a:sym typeface="Gill Sans"/>
              </a:rPr>
              <a:t>Jones wins again. Smith has nowhere else to go. </a:t>
            </a:r>
            <a:endParaRPr dirty="0">
              <a:latin typeface="+mn-lt"/>
            </a:endParaRPr>
          </a:p>
          <a:p>
            <a:pPr marL="0" marR="0" lvl="0" indent="0" algn="l" rtl="0">
              <a:lnSpc>
                <a:spcPct val="90000"/>
              </a:lnSpc>
              <a:spcBef>
                <a:spcPts val="0"/>
              </a:spcBef>
              <a:spcAft>
                <a:spcPts val="0"/>
              </a:spcAft>
              <a:buNone/>
            </a:pPr>
            <a:endParaRPr sz="1800" dirty="0">
              <a:solidFill>
                <a:schemeClr val="dk1"/>
              </a:solidFill>
              <a:latin typeface="+mn-lt"/>
              <a:ea typeface="Gill Sans"/>
              <a:cs typeface="Gill Sans"/>
              <a:sym typeface="Gill Sans"/>
            </a:endParaRPr>
          </a:p>
          <a:p>
            <a:pPr marL="0" marR="0" lvl="0" indent="0" algn="l" rtl="0">
              <a:lnSpc>
                <a:spcPct val="90000"/>
              </a:lnSpc>
              <a:spcBef>
                <a:spcPts val="0"/>
              </a:spcBef>
              <a:spcAft>
                <a:spcPts val="0"/>
              </a:spcAft>
              <a:buNone/>
            </a:pPr>
            <a:r>
              <a:rPr lang="en-US" sz="1800" dirty="0">
                <a:solidFill>
                  <a:schemeClr val="dk1"/>
                </a:solidFill>
                <a:latin typeface="+mn-lt"/>
                <a:ea typeface="Gill Sans"/>
                <a:cs typeface="Gill Sans"/>
                <a:sym typeface="Gill Sans"/>
              </a:rPr>
              <a:t> There are several dissenting opinions issued by judges who think Smith should have won.  But Smith v Jones is now an established precedent. </a:t>
            </a:r>
            <a:endParaRPr dirty="0">
              <a:latin typeface="+mn-lt"/>
            </a:endParaRPr>
          </a:p>
        </p:txBody>
      </p:sp>
      <p:sp>
        <p:nvSpPr>
          <p:cNvPr id="590" name="Google Shape;590;p65"/>
          <p:cNvSpPr txBox="1">
            <a:spLocks noGrp="1"/>
          </p:cNvSpPr>
          <p:nvPr>
            <p:ph type="title"/>
          </p:nvPr>
        </p:nvSpPr>
        <p:spPr>
          <a:xfrm>
            <a:off x="1244780" y="80660"/>
            <a:ext cx="7772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The course of a lawsuit  3 </a:t>
            </a:r>
            <a:endParaRPr dirty="0">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2" name="Google Shape;299;p25" descr="Equal.Justice.scotus.jpg">
            <a:extLst>
              <a:ext uri="{FF2B5EF4-FFF2-40B4-BE49-F238E27FC236}">
                <a16:creationId xmlns:a16="http://schemas.microsoft.com/office/drawing/2014/main" id="{AA754C05-0557-7295-70ED-0E4A490EFD04}"/>
              </a:ext>
            </a:extLst>
          </p:cNvPr>
          <p:cNvPicPr preferRelativeResize="0"/>
          <p:nvPr/>
        </p:nvPicPr>
        <p:blipFill rotWithShape="1">
          <a:blip r:embed="rId3">
            <a:alphaModFix/>
          </a:blip>
          <a:srcRect b="25444"/>
          <a:stretch/>
        </p:blipFill>
        <p:spPr>
          <a:xfrm>
            <a:off x="1435608" y="274638"/>
            <a:ext cx="7605524" cy="1064025"/>
          </a:xfrm>
          <a:prstGeom prst="rect">
            <a:avLst/>
          </a:prstGeom>
          <a:noFill/>
          <a:ln>
            <a:noFill/>
          </a:ln>
        </p:spPr>
      </p:pic>
      <p:sp>
        <p:nvSpPr>
          <p:cNvPr id="5" name="TextBox 4">
            <a:extLst>
              <a:ext uri="{FF2B5EF4-FFF2-40B4-BE49-F238E27FC236}">
                <a16:creationId xmlns:a16="http://schemas.microsoft.com/office/drawing/2014/main" id="{8848BF74-36A8-3671-93DB-575FF878A8F9}"/>
              </a:ext>
            </a:extLst>
          </p:cNvPr>
          <p:cNvSpPr txBox="1"/>
          <p:nvPr/>
        </p:nvSpPr>
        <p:spPr>
          <a:xfrm>
            <a:off x="1489330" y="1528532"/>
            <a:ext cx="7498079" cy="461665"/>
          </a:xfrm>
          <a:prstGeom prst="rect">
            <a:avLst/>
          </a:prstGeom>
          <a:noFill/>
        </p:spPr>
        <p:txBody>
          <a:bodyPr wrap="square">
            <a:spAutoFit/>
          </a:bodyPr>
          <a:lstStyle/>
          <a:p>
            <a:r>
              <a:rPr lang="en-US" sz="2400" b="0" i="1" dirty="0">
                <a:solidFill>
                  <a:srgbClr val="000000"/>
                </a:solidFill>
                <a:effectLst/>
                <a:latin typeface="+mn-lt"/>
              </a:rPr>
              <a:t>The operating principles of a democracy include: </a:t>
            </a:r>
            <a:endParaRPr lang="en-US" sz="2400" dirty="0">
              <a:latin typeface="+mn-lt"/>
            </a:endParaRPr>
          </a:p>
        </p:txBody>
      </p:sp>
      <p:sp>
        <p:nvSpPr>
          <p:cNvPr id="6" name="TextBox 5">
            <a:extLst>
              <a:ext uri="{FF2B5EF4-FFF2-40B4-BE49-F238E27FC236}">
                <a16:creationId xmlns:a16="http://schemas.microsoft.com/office/drawing/2014/main" id="{1A37ADFE-7045-D606-EE93-F242CBD895FD}"/>
              </a:ext>
            </a:extLst>
          </p:cNvPr>
          <p:cNvSpPr txBox="1"/>
          <p:nvPr/>
        </p:nvSpPr>
        <p:spPr>
          <a:xfrm>
            <a:off x="1598102" y="2179795"/>
            <a:ext cx="6943726" cy="4585871"/>
          </a:xfrm>
          <a:prstGeom prst="rect">
            <a:avLst/>
          </a:prstGeom>
          <a:noFill/>
        </p:spPr>
        <p:txBody>
          <a:bodyPr wrap="square" rtlCol="0">
            <a:spAutoFit/>
          </a:bodyPr>
          <a:lstStyle/>
          <a:p>
            <a:pPr marL="342900" indent="-342900">
              <a:buFont typeface="Arial" panose="020B0604020202020204" pitchFamily="34" charset="0"/>
              <a:buChar char="•"/>
            </a:pPr>
            <a:r>
              <a:rPr lang="en-US" sz="2400" dirty="0"/>
              <a:t>Popular sovereignty</a:t>
            </a:r>
          </a:p>
          <a:p>
            <a:pPr marL="342900" indent="-342900">
              <a:buFont typeface="Arial" panose="020B0604020202020204" pitchFamily="34" charset="0"/>
              <a:buChar char="•"/>
            </a:pPr>
            <a:r>
              <a:rPr lang="en-US" sz="2400" dirty="0"/>
              <a:t>Natural rights </a:t>
            </a:r>
          </a:p>
          <a:p>
            <a:pPr marL="342900" indent="-342900">
              <a:buFont typeface="Arial" panose="020B0604020202020204" pitchFamily="34" charset="0"/>
              <a:buChar char="•"/>
            </a:pPr>
            <a:r>
              <a:rPr lang="en-US" sz="2400" dirty="0"/>
              <a:t>Equal justice under law </a:t>
            </a:r>
          </a:p>
          <a:p>
            <a:pPr marL="342900" indent="-342900">
              <a:buFont typeface="Arial" panose="020B0604020202020204" pitchFamily="34" charset="0"/>
              <a:buChar char="•"/>
            </a:pPr>
            <a:r>
              <a:rPr lang="en-US" sz="2400" dirty="0"/>
              <a:t>Due process of law </a:t>
            </a:r>
          </a:p>
          <a:p>
            <a:pPr marL="342900" indent="-342900">
              <a:buFont typeface="Arial" panose="020B0604020202020204" pitchFamily="34" charset="0"/>
              <a:buChar char="•"/>
            </a:pPr>
            <a:r>
              <a:rPr lang="en-US" sz="2400" dirty="0"/>
              <a:t>Constitutionality </a:t>
            </a:r>
          </a:p>
          <a:p>
            <a:pPr marL="342900" indent="-342900">
              <a:buFont typeface="Arial" panose="020B0604020202020204" pitchFamily="34" charset="0"/>
              <a:buChar char="•"/>
            </a:pPr>
            <a:r>
              <a:rPr lang="en-US" sz="2400" dirty="0"/>
              <a:t>Separation of powers </a:t>
            </a:r>
          </a:p>
          <a:p>
            <a:pPr marL="342900" indent="-342900">
              <a:buFont typeface="Arial" panose="020B0604020202020204" pitchFamily="34" charset="0"/>
              <a:buChar char="•"/>
            </a:pPr>
            <a:r>
              <a:rPr lang="en-US" sz="2400" dirty="0"/>
              <a:t>Federal supremacy </a:t>
            </a:r>
          </a:p>
          <a:p>
            <a:pPr marL="342900" indent="-342900">
              <a:buFont typeface="Arial" panose="020B0604020202020204" pitchFamily="34" charset="0"/>
              <a:buChar char="•"/>
            </a:pPr>
            <a:r>
              <a:rPr lang="en-US" sz="2400" dirty="0"/>
              <a:t>Stare decisis  </a:t>
            </a:r>
          </a:p>
          <a:p>
            <a:pPr marL="342900" indent="-342900">
              <a:buFont typeface="Arial" panose="020B0604020202020204" pitchFamily="34" charset="0"/>
              <a:buChar char="•"/>
            </a:pPr>
            <a:r>
              <a:rPr lang="en-US" sz="2400" dirty="0"/>
              <a:t>Majority rule with minority rights </a:t>
            </a:r>
          </a:p>
          <a:p>
            <a:pPr marL="342900" indent="-342900">
              <a:buFont typeface="Arial" panose="020B0604020202020204" pitchFamily="34" charset="0"/>
              <a:buChar char="•"/>
            </a:pPr>
            <a:r>
              <a:rPr lang="en-US" sz="2400" dirty="0"/>
              <a:t>Marketplace of ideas </a:t>
            </a:r>
          </a:p>
          <a:p>
            <a:pPr marL="342900" indent="-342900">
              <a:buFont typeface="Arial" panose="020B0604020202020204" pitchFamily="34" charset="0"/>
              <a:buChar char="•"/>
            </a:pPr>
            <a:r>
              <a:rPr lang="en-US" sz="2400" dirty="0"/>
              <a:t>Liberty / Freedom </a:t>
            </a:r>
          </a:p>
          <a:p>
            <a:endParaRPr lang="en-US" dirty="0"/>
          </a:p>
          <a:p>
            <a:r>
              <a:rPr lang="en-US" dirty="0"/>
              <a:t> </a:t>
            </a:r>
          </a:p>
        </p:txBody>
      </p:sp>
      <p:sp>
        <p:nvSpPr>
          <p:cNvPr id="7" name="Google Shape;188;p9">
            <a:extLst>
              <a:ext uri="{FF2B5EF4-FFF2-40B4-BE49-F238E27FC236}">
                <a16:creationId xmlns:a16="http://schemas.microsoft.com/office/drawing/2014/main" id="{DE206660-A01D-9C25-168C-DB94D14D2433}"/>
              </a:ext>
            </a:extLst>
          </p:cNvPr>
          <p:cNvSpPr txBox="1">
            <a:spLocks noGrp="1"/>
          </p:cNvSpPr>
          <p:nvPr>
            <p:ph type="title"/>
          </p:nvPr>
        </p:nvSpPr>
        <p:spPr>
          <a:xfrm>
            <a:off x="1320925" y="195934"/>
            <a:ext cx="749808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Gill Sans"/>
              <a:buNone/>
            </a:pPr>
            <a:r>
              <a:rPr lang="en-US" sz="4000" b="1" dirty="0">
                <a:solidFill>
                  <a:schemeClr val="lt1"/>
                </a:solidFill>
                <a:latin typeface="+mj-lt"/>
              </a:rPr>
              <a:t>1.5  Principles of Democracy</a:t>
            </a:r>
            <a:endParaRPr sz="4000"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Legal terms &amp; concepts </a:t>
            </a:r>
            <a:endParaRPr dirty="0">
              <a:latin typeface="+mj-lt"/>
            </a:endParaRPr>
          </a:p>
        </p:txBody>
      </p:sp>
      <p:sp>
        <p:nvSpPr>
          <p:cNvPr id="483" name="Google Shape;483;p51"/>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Autofit/>
          </a:bodyPr>
          <a:lstStyle/>
          <a:p>
            <a:pPr marL="82296" lvl="0" indent="0" algn="l" rtl="0">
              <a:lnSpc>
                <a:spcPct val="100000"/>
              </a:lnSpc>
              <a:spcBef>
                <a:spcPts val="0"/>
              </a:spcBef>
              <a:spcAft>
                <a:spcPts val="0"/>
              </a:spcAft>
              <a:buSzPct val="80000"/>
              <a:buNone/>
            </a:pPr>
            <a:r>
              <a:rPr lang="en-US" sz="2400" b="1" i="1" dirty="0">
                <a:latin typeface="+mn-lt"/>
              </a:rPr>
              <a:t>Internal principles</a:t>
            </a:r>
            <a:r>
              <a:rPr lang="en-US" sz="2400" dirty="0">
                <a:latin typeface="+mn-lt"/>
              </a:rPr>
              <a:t> of the law and legal systems, especially </a:t>
            </a:r>
            <a:r>
              <a:rPr lang="en-US" sz="2400" u="sng" dirty="0">
                <a:solidFill>
                  <a:schemeClr val="hlink"/>
                </a:solidFill>
                <a:latin typeface="+mn-lt"/>
                <a:hlinkClick r:id="rId3"/>
              </a:rPr>
              <a:t>equal justice</a:t>
            </a:r>
            <a:r>
              <a:rPr lang="en-US" sz="2400" dirty="0">
                <a:latin typeface="+mn-lt"/>
              </a:rPr>
              <a:t> under law, </a:t>
            </a:r>
            <a:r>
              <a:rPr lang="en-US" sz="2400" u="sng" dirty="0">
                <a:solidFill>
                  <a:schemeClr val="hlink"/>
                </a:solidFill>
                <a:latin typeface="+mn-lt"/>
                <a:hlinkClick r:id="rId4"/>
              </a:rPr>
              <a:t>stare decisis</a:t>
            </a:r>
            <a:r>
              <a:rPr lang="en-US" sz="2400" dirty="0">
                <a:latin typeface="+mn-lt"/>
              </a:rPr>
              <a:t>, and </a:t>
            </a:r>
            <a:r>
              <a:rPr lang="en-US" sz="2400" u="sng" dirty="0">
                <a:solidFill>
                  <a:schemeClr val="hlink"/>
                </a:solidFill>
                <a:latin typeface="+mn-lt"/>
                <a:hlinkClick r:id="rId5"/>
              </a:rPr>
              <a:t>due process</a:t>
            </a:r>
            <a:r>
              <a:rPr lang="en-US" sz="2400" dirty="0">
                <a:latin typeface="+mn-lt"/>
              </a:rPr>
              <a:t>.  </a:t>
            </a:r>
            <a:br>
              <a:rPr lang="en-US" sz="2400" dirty="0">
                <a:latin typeface="+mn-lt"/>
              </a:rPr>
            </a:br>
            <a:endParaRPr sz="2400" dirty="0">
              <a:latin typeface="+mn-lt"/>
            </a:endParaRPr>
          </a:p>
          <a:p>
            <a:pPr marL="82296" lvl="0" indent="0" algn="l" rtl="0">
              <a:lnSpc>
                <a:spcPct val="100000"/>
              </a:lnSpc>
              <a:spcBef>
                <a:spcPts val="600"/>
              </a:spcBef>
              <a:spcAft>
                <a:spcPts val="0"/>
              </a:spcAft>
              <a:buSzPct val="80000"/>
              <a:buNone/>
            </a:pPr>
            <a:r>
              <a:rPr lang="en-US" sz="2400" b="1" i="1" dirty="0">
                <a:latin typeface="+mn-lt"/>
              </a:rPr>
              <a:t>External</a:t>
            </a:r>
            <a:r>
              <a:rPr lang="en-US" sz="2400" i="1" dirty="0">
                <a:latin typeface="+mn-lt"/>
              </a:rPr>
              <a:t> issues</a:t>
            </a:r>
            <a:r>
              <a:rPr lang="en-US" sz="2400" dirty="0">
                <a:latin typeface="+mn-lt"/>
              </a:rPr>
              <a:t> involving the interaction between the law and social institutions within a larger context.  We may be concerned, for example, with  questions such as the </a:t>
            </a:r>
            <a:r>
              <a:rPr lang="en-US" sz="2400" u="sng" dirty="0">
                <a:solidFill>
                  <a:schemeClr val="hlink"/>
                </a:solidFill>
                <a:latin typeface="+mn-lt"/>
                <a:hlinkClick r:id="rId6"/>
              </a:rPr>
              <a:t>“original intent”</a:t>
            </a:r>
            <a:r>
              <a:rPr lang="en-US" sz="2400" dirty="0">
                <a:latin typeface="+mn-lt"/>
              </a:rPr>
              <a:t> of the framers of the Constitution, as opposed to the idea of a “</a:t>
            </a:r>
            <a:r>
              <a:rPr lang="en-US" sz="2400" u="sng" dirty="0">
                <a:solidFill>
                  <a:schemeClr val="hlink"/>
                </a:solidFill>
                <a:latin typeface="+mn-lt"/>
                <a:hlinkClick r:id="rId7"/>
              </a:rPr>
              <a:t>living constitution</a:t>
            </a:r>
            <a:r>
              <a:rPr lang="en-US" sz="2400" dirty="0">
                <a:latin typeface="+mn-lt"/>
              </a:rPr>
              <a:t>” in which definitions of human rights may expand to meet new social conditions.  </a:t>
            </a:r>
            <a:br>
              <a:rPr lang="en-US" sz="2400" dirty="0">
                <a:latin typeface="+mn-lt"/>
              </a:rPr>
            </a:br>
            <a:endParaRPr sz="2400" dirty="0">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2"/>
          <p:cNvSpPr txBox="1">
            <a:spLocks noGrp="1"/>
          </p:cNvSpPr>
          <p:nvPr>
            <p:ph type="title"/>
          </p:nvPr>
        </p:nvSpPr>
        <p:spPr>
          <a:xfrm>
            <a:off x="1298448" y="9984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Legal terms &amp; concepts </a:t>
            </a:r>
            <a:endParaRPr b="1" dirty="0">
              <a:latin typeface="+mj-lt"/>
            </a:endParaRPr>
          </a:p>
        </p:txBody>
      </p:sp>
      <p:sp>
        <p:nvSpPr>
          <p:cNvPr id="490" name="Google Shape;490;p52"/>
          <p:cNvSpPr txBox="1">
            <a:spLocks noGrp="1"/>
          </p:cNvSpPr>
          <p:nvPr>
            <p:ph type="body" idx="1"/>
          </p:nvPr>
        </p:nvSpPr>
        <p:spPr>
          <a:xfrm>
            <a:off x="1161288" y="1295400"/>
            <a:ext cx="7772400" cy="5462752"/>
          </a:xfrm>
          <a:prstGeom prst="rect">
            <a:avLst/>
          </a:prstGeom>
          <a:noFill/>
          <a:ln>
            <a:noFill/>
          </a:ln>
        </p:spPr>
        <p:txBody>
          <a:bodyPr spcFirstLastPara="1" wrap="square" lIns="91425" tIns="45700" rIns="91425" bIns="45700" anchor="t" anchorCtr="0">
            <a:normAutofit fontScale="77500" lnSpcReduction="20000"/>
          </a:bodyPr>
          <a:lstStyle/>
          <a:p>
            <a:pPr marL="82296" lvl="0" indent="0" algn="l" rtl="0">
              <a:lnSpc>
                <a:spcPct val="100000"/>
              </a:lnSpc>
              <a:spcBef>
                <a:spcPts val="0"/>
              </a:spcBef>
              <a:spcAft>
                <a:spcPts val="0"/>
              </a:spcAft>
              <a:buSzPct val="80000"/>
              <a:buNone/>
            </a:pPr>
            <a:r>
              <a:rPr lang="en-US" b="1" u="sng" dirty="0">
                <a:solidFill>
                  <a:schemeClr val="hlink"/>
                </a:solidFill>
                <a:latin typeface="+mn-lt"/>
                <a:hlinkClick r:id="rId3"/>
              </a:rPr>
              <a:t>Equal Justice</a:t>
            </a:r>
            <a:r>
              <a:rPr lang="en-US" b="1" dirty="0">
                <a:latin typeface="+mn-lt"/>
              </a:rPr>
              <a:t> and the Rule of Law</a:t>
            </a:r>
            <a:r>
              <a:rPr lang="en-US" dirty="0">
                <a:latin typeface="+mn-lt"/>
              </a:rPr>
              <a:t> --   This is an ancient concept and one of the most important and hard-fought ideas in human history. The principle is that no one — not even a king — is above the law. </a:t>
            </a:r>
            <a:br>
              <a:rPr lang="en-US" dirty="0">
                <a:latin typeface="+mn-lt"/>
              </a:rPr>
            </a:br>
            <a:endParaRPr b="1" u="sng" dirty="0">
              <a:solidFill>
                <a:schemeClr val="hlink"/>
              </a:solidFill>
              <a:latin typeface="+mn-lt"/>
              <a:hlinkClick r:id="rId4"/>
            </a:endParaRPr>
          </a:p>
          <a:p>
            <a:pPr marL="82296" lvl="0" indent="0" algn="l" rtl="0">
              <a:lnSpc>
                <a:spcPct val="100000"/>
              </a:lnSpc>
              <a:spcBef>
                <a:spcPts val="600"/>
              </a:spcBef>
              <a:spcAft>
                <a:spcPts val="0"/>
              </a:spcAft>
              <a:buSzPct val="80000"/>
              <a:buNone/>
            </a:pPr>
            <a:r>
              <a:rPr lang="en-US" b="1" u="sng" dirty="0">
                <a:solidFill>
                  <a:schemeClr val="hlink"/>
                </a:solidFill>
                <a:latin typeface="+mn-lt"/>
                <a:hlinkClick r:id="rId4"/>
              </a:rPr>
              <a:t>Due Process</a:t>
            </a:r>
            <a:r>
              <a:rPr lang="en-US" b="1" dirty="0">
                <a:latin typeface="+mn-lt"/>
              </a:rPr>
              <a:t> of law </a:t>
            </a:r>
            <a:r>
              <a:rPr lang="en-US" dirty="0">
                <a:latin typeface="+mn-lt"/>
              </a:rPr>
              <a:t>-- Respect for individual rights through legal procedures originated in the Magna Carta of 1215.  Due process for all American citizens is the main point of the 14th Amendment.</a:t>
            </a:r>
            <a:br>
              <a:rPr lang="en-US" dirty="0">
                <a:latin typeface="+mn-lt"/>
              </a:rPr>
            </a:br>
            <a:endParaRPr dirty="0">
              <a:latin typeface="+mn-lt"/>
            </a:endParaRPr>
          </a:p>
          <a:p>
            <a:pPr marL="82296" lvl="0" indent="0" algn="l" rtl="0">
              <a:lnSpc>
                <a:spcPct val="100000"/>
              </a:lnSpc>
              <a:spcBef>
                <a:spcPts val="600"/>
              </a:spcBef>
              <a:spcAft>
                <a:spcPts val="0"/>
              </a:spcAft>
              <a:buSzPct val="80000"/>
              <a:buNone/>
            </a:pPr>
            <a:r>
              <a:rPr lang="en-US" b="1" u="sng" dirty="0">
                <a:solidFill>
                  <a:schemeClr val="hlink"/>
                </a:solidFill>
                <a:latin typeface="+mn-lt"/>
                <a:hlinkClick r:id="rId5"/>
              </a:rPr>
              <a:t>Constitutionality</a:t>
            </a:r>
            <a:r>
              <a:rPr lang="en-US" dirty="0">
                <a:latin typeface="+mn-lt"/>
              </a:rPr>
              <a:t> – The requirement that a law is in harmony with the Constitution. </a:t>
            </a:r>
            <a:br>
              <a:rPr lang="en-US" dirty="0">
                <a:latin typeface="+mn-lt"/>
              </a:rPr>
            </a:br>
            <a:endParaRPr dirty="0">
              <a:latin typeface="+mn-lt"/>
            </a:endParaRPr>
          </a:p>
          <a:p>
            <a:pPr marL="82296" lvl="0" indent="0" algn="l" rtl="0">
              <a:lnSpc>
                <a:spcPct val="100000"/>
              </a:lnSpc>
              <a:spcBef>
                <a:spcPts val="600"/>
              </a:spcBef>
              <a:spcAft>
                <a:spcPts val="0"/>
              </a:spcAft>
              <a:buSzPct val="80000"/>
              <a:buNone/>
            </a:pPr>
            <a:r>
              <a:rPr lang="en-US" b="1" u="sng" dirty="0">
                <a:solidFill>
                  <a:schemeClr val="hlink"/>
                </a:solidFill>
                <a:latin typeface="+mn-lt"/>
                <a:hlinkClick r:id="rId6"/>
              </a:rPr>
              <a:t>Stare decisis</a:t>
            </a:r>
            <a:r>
              <a:rPr lang="en-US" b="1" dirty="0">
                <a:latin typeface="+mn-lt"/>
              </a:rPr>
              <a:t>  </a:t>
            </a:r>
            <a:r>
              <a:rPr lang="en-US" dirty="0">
                <a:latin typeface="+mn-lt"/>
              </a:rPr>
              <a:t>-- Let the precedent stand. (Respect prior court decisions)  </a:t>
            </a:r>
            <a:endParaRPr dirty="0">
              <a:latin typeface="+mn-lt"/>
            </a:endParaRPr>
          </a:p>
          <a:p>
            <a:pPr marL="365760" lvl="0" indent="-145287" algn="l" rtl="0">
              <a:lnSpc>
                <a:spcPct val="100000"/>
              </a:lnSpc>
              <a:spcBef>
                <a:spcPts val="600"/>
              </a:spcBef>
              <a:spcAft>
                <a:spcPts val="0"/>
              </a:spcAft>
              <a:buSzPct val="80000"/>
              <a:buNone/>
            </a:pPr>
            <a:endParaRPr dirty="0">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3"/>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ts val="4300"/>
              <a:buFont typeface="Gill Sans"/>
              <a:buNone/>
            </a:pPr>
            <a:r>
              <a:rPr lang="en-US" b="1" dirty="0">
                <a:latin typeface="+mj-lt"/>
              </a:rPr>
              <a:t>Legal concepts – Supremacy </a:t>
            </a:r>
            <a:endParaRPr b="1" dirty="0">
              <a:latin typeface="+mj-lt"/>
            </a:endParaRPr>
          </a:p>
        </p:txBody>
      </p:sp>
      <p:sp>
        <p:nvSpPr>
          <p:cNvPr id="497" name="Google Shape;497;p53"/>
          <p:cNvSpPr txBox="1">
            <a:spLocks noGrp="1"/>
          </p:cNvSpPr>
          <p:nvPr>
            <p:ph type="body" idx="1"/>
          </p:nvPr>
        </p:nvSpPr>
        <p:spPr>
          <a:xfrm>
            <a:off x="1161288" y="1600200"/>
            <a:ext cx="7772400" cy="5130800"/>
          </a:xfrm>
          <a:prstGeom prst="rect">
            <a:avLst/>
          </a:prstGeom>
          <a:noFill/>
          <a:ln>
            <a:noFill/>
          </a:ln>
        </p:spPr>
        <p:txBody>
          <a:bodyPr spcFirstLastPara="1" wrap="square" lIns="91425" tIns="45700" rIns="91425" bIns="45700" anchor="t" anchorCtr="0">
            <a:normAutofit fontScale="92500" lnSpcReduction="20000"/>
          </a:bodyPr>
          <a:lstStyle/>
          <a:p>
            <a:pPr marL="82296" lvl="0" indent="0" algn="l" rtl="0">
              <a:lnSpc>
                <a:spcPct val="100000"/>
              </a:lnSpc>
              <a:spcBef>
                <a:spcPts val="0"/>
              </a:spcBef>
              <a:spcAft>
                <a:spcPts val="0"/>
              </a:spcAft>
              <a:buSzPct val="80000"/>
              <a:buNone/>
            </a:pPr>
            <a:r>
              <a:rPr lang="en-US" b="1" dirty="0">
                <a:latin typeface="+mn-lt"/>
              </a:rPr>
              <a:t>Federal supremacy</a:t>
            </a:r>
            <a:r>
              <a:rPr lang="en-US" dirty="0">
                <a:latin typeface="+mn-lt"/>
              </a:rPr>
              <a:t> — Federal law is superior to state law:  </a:t>
            </a:r>
            <a:r>
              <a:rPr lang="en-US" u="sng" dirty="0">
                <a:solidFill>
                  <a:schemeClr val="hlink"/>
                </a:solidFill>
                <a:latin typeface="+mn-lt"/>
                <a:hlinkClick r:id="rId3"/>
              </a:rPr>
              <a:t>The Supremacy clause</a:t>
            </a:r>
            <a:r>
              <a:rPr lang="en-US" dirty="0">
                <a:latin typeface="+mn-lt"/>
              </a:rPr>
              <a:t> in U.S. Constitution (Article 6 ) means that states are bound by the U.S. Constitution, federal law and federal agency regulations.</a:t>
            </a:r>
            <a:endParaRPr dirty="0">
              <a:latin typeface="+mn-lt"/>
            </a:endParaRPr>
          </a:p>
          <a:p>
            <a:pPr marL="232664" indent="0">
              <a:buSzPct val="80000"/>
              <a:buNone/>
            </a:pPr>
            <a:endParaRPr dirty="0">
              <a:latin typeface="+mn-lt"/>
            </a:endParaRPr>
          </a:p>
          <a:p>
            <a:pPr marL="82296" lvl="0" indent="0" algn="l" rtl="0">
              <a:lnSpc>
                <a:spcPct val="100000"/>
              </a:lnSpc>
              <a:spcBef>
                <a:spcPts val="600"/>
              </a:spcBef>
              <a:spcAft>
                <a:spcPts val="0"/>
              </a:spcAft>
              <a:buSzPct val="80000"/>
              <a:buNone/>
            </a:pPr>
            <a:r>
              <a:rPr lang="en-US" b="1" u="sng" dirty="0">
                <a:solidFill>
                  <a:schemeClr val="hlink"/>
                </a:solidFill>
                <a:latin typeface="+mn-lt"/>
                <a:hlinkClick r:id="rId4"/>
              </a:rPr>
              <a:t>Fourteenth Amendment</a:t>
            </a:r>
            <a:r>
              <a:rPr lang="en-US" dirty="0">
                <a:latin typeface="+mn-lt"/>
              </a:rPr>
              <a:t> (passed in 1868) makes the US Bill of Rights applicable to the states.  However, this did not happen all at once. Instead, a very gradual process called   </a:t>
            </a:r>
            <a:r>
              <a:rPr lang="en-US" u="sng" dirty="0">
                <a:solidFill>
                  <a:schemeClr val="hlink"/>
                </a:solidFill>
                <a:latin typeface="+mn-lt"/>
                <a:hlinkClick r:id="rId5"/>
              </a:rPr>
              <a:t>Constitutional Incorporation</a:t>
            </a:r>
            <a:r>
              <a:rPr lang="en-US" dirty="0">
                <a:latin typeface="+mn-lt"/>
              </a:rPr>
              <a:t> took place.</a:t>
            </a:r>
            <a:endParaRPr dirty="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50181CE5-21B6-493B-B085-91CD5DF63AAC}"/>
            </a:ext>
          </a:extLst>
        </p:cNvPr>
        <p:cNvGrpSpPr/>
        <p:nvPr/>
      </p:nvGrpSpPr>
      <p:grpSpPr>
        <a:xfrm>
          <a:off x="0" y="0"/>
          <a:ext cx="0" cy="0"/>
          <a:chOff x="0" y="0"/>
          <a:chExt cx="0" cy="0"/>
        </a:xfrm>
      </p:grpSpPr>
      <p:sp>
        <p:nvSpPr>
          <p:cNvPr id="298" name="Google Shape;298;p25">
            <a:extLst>
              <a:ext uri="{FF2B5EF4-FFF2-40B4-BE49-F238E27FC236}">
                <a16:creationId xmlns:a16="http://schemas.microsoft.com/office/drawing/2014/main" id="{7EE58C45-482B-5746-4745-000857B40C1E}"/>
              </a:ext>
            </a:extLst>
          </p:cNvPr>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endParaRPr dirty="0"/>
          </a:p>
        </p:txBody>
      </p:sp>
      <p:pic>
        <p:nvPicPr>
          <p:cNvPr id="299" name="Google Shape;299;p25" descr="Equal.Justice.scotus.jpg">
            <a:extLst>
              <a:ext uri="{FF2B5EF4-FFF2-40B4-BE49-F238E27FC236}">
                <a16:creationId xmlns:a16="http://schemas.microsoft.com/office/drawing/2014/main" id="{604280C0-CA37-EBFA-3670-D6518C548742}"/>
              </a:ext>
            </a:extLst>
          </p:cNvPr>
          <p:cNvPicPr preferRelativeResize="0"/>
          <p:nvPr/>
        </p:nvPicPr>
        <p:blipFill rotWithShape="1">
          <a:blip r:embed="rId3">
            <a:alphaModFix/>
          </a:blip>
          <a:srcRect b="25444"/>
          <a:stretch/>
        </p:blipFill>
        <p:spPr>
          <a:xfrm>
            <a:off x="1435608" y="274638"/>
            <a:ext cx="7605524" cy="1064025"/>
          </a:xfrm>
          <a:prstGeom prst="rect">
            <a:avLst/>
          </a:prstGeom>
          <a:noFill/>
          <a:ln>
            <a:noFill/>
          </a:ln>
        </p:spPr>
      </p:pic>
      <p:sp>
        <p:nvSpPr>
          <p:cNvPr id="301" name="Google Shape;301;p25">
            <a:extLst>
              <a:ext uri="{FF2B5EF4-FFF2-40B4-BE49-F238E27FC236}">
                <a16:creationId xmlns:a16="http://schemas.microsoft.com/office/drawing/2014/main" id="{E0A04123-FE58-71E9-A3BA-13E7FF65B98A}"/>
              </a:ext>
            </a:extLst>
          </p:cNvPr>
          <p:cNvSpPr txBox="1"/>
          <p:nvPr/>
        </p:nvSpPr>
        <p:spPr>
          <a:xfrm>
            <a:off x="1489330" y="2095624"/>
            <a:ext cx="7498080"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mn-lt"/>
                <a:ea typeface="Gill Sans"/>
                <a:cs typeface="Gill Sans"/>
                <a:sym typeface="Gill Sans"/>
              </a:rPr>
              <a:t>What distinguishes media law?  </a:t>
            </a:r>
            <a:endParaRPr dirty="0">
              <a:latin typeface="+mn-lt"/>
            </a:endParaRPr>
          </a:p>
          <a:p>
            <a:pPr marL="457200" marR="0" lvl="0" indent="-457200" algn="l" rtl="0">
              <a:spcBef>
                <a:spcPts val="0"/>
              </a:spcBef>
              <a:spcAft>
                <a:spcPts val="0"/>
              </a:spcAft>
              <a:buClr>
                <a:schemeClr val="dk1"/>
              </a:buClr>
              <a:buSzPts val="3200"/>
              <a:buFont typeface="Arial"/>
              <a:buChar char="•"/>
            </a:pPr>
            <a:r>
              <a:rPr lang="en-US" sz="3200" dirty="0">
                <a:solidFill>
                  <a:schemeClr val="dk1"/>
                </a:solidFill>
                <a:latin typeface="+mn-lt"/>
                <a:ea typeface="Gill Sans"/>
                <a:cs typeface="Gill Sans"/>
                <a:sym typeface="Gill Sans"/>
              </a:rPr>
              <a:t>Civil law cases </a:t>
            </a:r>
            <a:endParaRPr dirty="0">
              <a:latin typeface="+mn-lt"/>
            </a:endParaRPr>
          </a:p>
          <a:p>
            <a:pPr marL="457200" marR="0" lvl="0" indent="-457200" algn="l" rtl="0">
              <a:spcBef>
                <a:spcPts val="0"/>
              </a:spcBef>
              <a:spcAft>
                <a:spcPts val="0"/>
              </a:spcAft>
              <a:buClr>
                <a:schemeClr val="dk1"/>
              </a:buClr>
              <a:buSzPts val="3200"/>
              <a:buFont typeface="Arial"/>
              <a:buChar char="•"/>
            </a:pPr>
            <a:r>
              <a:rPr lang="en-US" sz="3200" dirty="0">
                <a:solidFill>
                  <a:schemeClr val="dk1"/>
                </a:solidFill>
                <a:latin typeface="+mn-lt"/>
                <a:ea typeface="Gill Sans"/>
                <a:cs typeface="Gill Sans"/>
                <a:sym typeface="Gill Sans"/>
              </a:rPr>
              <a:t>Content issues – Constitutional law, some statutory law </a:t>
            </a:r>
            <a:endParaRPr dirty="0">
              <a:latin typeface="+mn-lt"/>
            </a:endParaRPr>
          </a:p>
          <a:p>
            <a:pPr marL="457200" marR="0" lvl="0" indent="-457200" algn="l" rtl="0">
              <a:spcBef>
                <a:spcPts val="0"/>
              </a:spcBef>
              <a:spcAft>
                <a:spcPts val="0"/>
              </a:spcAft>
              <a:buClr>
                <a:schemeClr val="dk1"/>
              </a:buClr>
              <a:buSzPts val="3200"/>
              <a:buFont typeface="Arial"/>
              <a:buChar char="•"/>
            </a:pPr>
            <a:r>
              <a:rPr lang="en-US" sz="3200" dirty="0">
                <a:solidFill>
                  <a:schemeClr val="dk1"/>
                </a:solidFill>
                <a:latin typeface="+mn-lt"/>
                <a:ea typeface="Gill Sans"/>
                <a:cs typeface="Gill Sans"/>
                <a:sym typeface="Gill Sans"/>
              </a:rPr>
              <a:t>Structural issues – Regulatory law through FCC regulations, anti-trust   </a:t>
            </a:r>
            <a:endParaRPr sz="1800" dirty="0">
              <a:solidFill>
                <a:schemeClr val="dk1"/>
              </a:solidFill>
              <a:latin typeface="+mn-lt"/>
              <a:ea typeface="Gill Sans"/>
              <a:cs typeface="Gill Sans"/>
              <a:sym typeface="Gill Sans"/>
            </a:endParaRPr>
          </a:p>
        </p:txBody>
      </p:sp>
      <p:sp>
        <p:nvSpPr>
          <p:cNvPr id="4" name="Google Shape;188;p9">
            <a:extLst>
              <a:ext uri="{FF2B5EF4-FFF2-40B4-BE49-F238E27FC236}">
                <a16:creationId xmlns:a16="http://schemas.microsoft.com/office/drawing/2014/main" id="{5F627B4D-DDF8-E1D6-CAD3-783A7B9E9401}"/>
              </a:ext>
            </a:extLst>
          </p:cNvPr>
          <p:cNvSpPr txBox="1">
            <a:spLocks/>
          </p:cNvSpPr>
          <p:nvPr/>
        </p:nvSpPr>
        <p:spPr>
          <a:xfrm>
            <a:off x="1320925" y="195934"/>
            <a:ext cx="7498080" cy="1143000"/>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2214"/>
              </a:buClr>
              <a:buSzPts val="1800"/>
              <a:buFont typeface="Gill Sans"/>
              <a:buNone/>
              <a:defRPr sz="4300" b="0" i="0" u="none" strike="noStrike" cap="none">
                <a:solidFill>
                  <a:srgbClr val="562214"/>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800"/>
            </a:pPr>
            <a:r>
              <a:rPr lang="en-US" sz="4800" b="1" dirty="0">
                <a:solidFill>
                  <a:schemeClr val="lt1"/>
                </a:solidFill>
                <a:latin typeface="+mj-lt"/>
              </a:rPr>
              <a:t>1.6 Distinguishing media law</a:t>
            </a:r>
            <a:endParaRPr lang="en-US" dirty="0">
              <a:latin typeface="+mj-lt"/>
            </a:endParaRPr>
          </a:p>
        </p:txBody>
      </p:sp>
    </p:spTree>
    <p:extLst>
      <p:ext uri="{BB962C8B-B14F-4D97-AF65-F5344CB8AC3E}">
        <p14:creationId xmlns:p14="http://schemas.microsoft.com/office/powerpoint/2010/main" val="967157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28"/>
          <p:cNvGrpSpPr/>
          <p:nvPr/>
        </p:nvGrpSpPr>
        <p:grpSpPr>
          <a:xfrm>
            <a:off x="838147" y="119371"/>
            <a:ext cx="7757087" cy="6623025"/>
            <a:chOff x="838147" y="119371"/>
            <a:chExt cx="7757087" cy="6623025"/>
          </a:xfrm>
        </p:grpSpPr>
        <p:sp>
          <p:nvSpPr>
            <p:cNvPr id="322" name="Google Shape;322;p28"/>
            <p:cNvSpPr/>
            <p:nvPr/>
          </p:nvSpPr>
          <p:spPr>
            <a:xfrm>
              <a:off x="4625215" y="2646680"/>
              <a:ext cx="3970019" cy="3970019"/>
            </a:xfrm>
            <a:prstGeom prst="ellipse">
              <a:avLst/>
            </a:prstGeom>
            <a:gradFill>
              <a:gsLst>
                <a:gs pos="0">
                  <a:srgbClr val="3FABCD">
                    <a:alpha val="49803"/>
                  </a:srgbClr>
                </a:gs>
                <a:gs pos="15000">
                  <a:srgbClr val="3EAACC">
                    <a:alpha val="49803"/>
                  </a:srgbClr>
                </a:gs>
                <a:gs pos="62000">
                  <a:srgbClr val="2597B9">
                    <a:alpha val="49803"/>
                  </a:srgbClr>
                </a:gs>
                <a:gs pos="97000">
                  <a:srgbClr val="1786A5">
                    <a:alpha val="49803"/>
                  </a:srgbClr>
                </a:gs>
                <a:gs pos="100000">
                  <a:srgbClr val="0985A6">
                    <a:alpha val="49803"/>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838147" y="2501264"/>
              <a:ext cx="4059901" cy="4241132"/>
            </a:xfrm>
            <a:prstGeom prst="ellipse">
              <a:avLst/>
            </a:prstGeom>
            <a:solidFill>
              <a:srgbClr val="FFF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a:off x="2552693" y="119371"/>
              <a:ext cx="4476038" cy="4532532"/>
            </a:xfrm>
            <a:prstGeom prst="ellipse">
              <a:avLst/>
            </a:prstGeom>
            <a:solidFill>
              <a:srgbClr val="EB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txBox="1"/>
            <p:nvPr/>
          </p:nvSpPr>
          <p:spPr>
            <a:xfrm>
              <a:off x="3149498" y="912565"/>
              <a:ext cx="3282428" cy="20396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Gill Sans"/>
                <a:buNone/>
              </a:pPr>
              <a:r>
                <a:rPr lang="en-US" sz="2500" b="1" dirty="0">
                  <a:solidFill>
                    <a:schemeClr val="dk1"/>
                  </a:solidFill>
                  <a:latin typeface="+mj-lt"/>
                  <a:ea typeface="Gill Sans"/>
                  <a:cs typeface="Gill Sans"/>
                  <a:sym typeface="Gill Sans"/>
                </a:rPr>
                <a:t>1</a:t>
              </a:r>
              <a:r>
                <a:rPr lang="en-US" sz="2500" b="1" baseline="30000" dirty="0">
                  <a:solidFill>
                    <a:schemeClr val="dk1"/>
                  </a:solidFill>
                  <a:latin typeface="+mj-lt"/>
                  <a:ea typeface="Gill Sans"/>
                  <a:cs typeface="Gill Sans"/>
                  <a:sym typeface="Gill Sans"/>
                </a:rPr>
                <a:t>st</a:t>
              </a:r>
              <a:r>
                <a:rPr lang="en-US" sz="2500" b="1" dirty="0">
                  <a:solidFill>
                    <a:schemeClr val="dk1"/>
                  </a:solidFill>
                  <a:latin typeface="+mj-lt"/>
                  <a:ea typeface="Gill Sans"/>
                  <a:cs typeface="Gill Sans"/>
                  <a:sym typeface="Gill Sans"/>
                </a:rPr>
                <a:t> Amendment Constitutional law, </a:t>
              </a:r>
              <a:r>
                <a:rPr lang="en-US" sz="2500" dirty="0">
                  <a:solidFill>
                    <a:schemeClr val="dk1"/>
                  </a:solidFill>
                  <a:latin typeface="+mj-lt"/>
                  <a:ea typeface="Gill Sans"/>
                  <a:cs typeface="Gill Sans"/>
                  <a:sym typeface="Gill Sans"/>
                </a:rPr>
                <a:t>Censorship, libel, privacy, commercial speech, social media</a:t>
              </a:r>
            </a:p>
            <a:p>
              <a:pPr marL="0" marR="0" lvl="0" indent="0" algn="ctr" rtl="0">
                <a:lnSpc>
                  <a:spcPct val="90000"/>
                </a:lnSpc>
                <a:spcBef>
                  <a:spcPts val="0"/>
                </a:spcBef>
                <a:spcAft>
                  <a:spcPts val="0"/>
                </a:spcAft>
                <a:buClr>
                  <a:schemeClr val="dk1"/>
                </a:buClr>
                <a:buSzPts val="2500"/>
                <a:buFont typeface="Gill Sans"/>
                <a:buNone/>
              </a:pPr>
              <a:endParaRPr dirty="0">
                <a:latin typeface="+mj-lt"/>
              </a:endParaRPr>
            </a:p>
            <a:p>
              <a:pPr marL="0" marR="0" lvl="0" indent="0" algn="ctr" rtl="0">
                <a:lnSpc>
                  <a:spcPct val="90000"/>
                </a:lnSpc>
                <a:spcBef>
                  <a:spcPts val="875"/>
                </a:spcBef>
                <a:spcAft>
                  <a:spcPts val="0"/>
                </a:spcAft>
                <a:buClr>
                  <a:schemeClr val="dk1"/>
                </a:buClr>
                <a:buSzPts val="2500"/>
                <a:buFont typeface="Gill Sans"/>
                <a:buNone/>
              </a:pPr>
              <a:r>
                <a:rPr lang="en-US" sz="2500" dirty="0">
                  <a:solidFill>
                    <a:schemeClr val="dk1"/>
                  </a:solidFill>
                  <a:latin typeface="+mj-lt"/>
                  <a:ea typeface="Gill Sans"/>
                  <a:cs typeface="Gill Sans"/>
                  <a:sym typeface="Gill Sans"/>
                </a:rPr>
                <a:t>(content issues)  </a:t>
              </a:r>
              <a:endParaRPr dirty="0">
                <a:latin typeface="+mj-lt"/>
              </a:endParaRPr>
            </a:p>
          </p:txBody>
        </p:sp>
        <p:sp>
          <p:nvSpPr>
            <p:cNvPr id="323" name="Google Shape;323;p28"/>
            <p:cNvSpPr txBox="1"/>
            <p:nvPr/>
          </p:nvSpPr>
          <p:spPr>
            <a:xfrm>
              <a:off x="5839379" y="3672268"/>
              <a:ext cx="2466473" cy="2183511"/>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2500"/>
                <a:buFont typeface="Gill Sans"/>
                <a:buNone/>
              </a:pPr>
              <a:r>
                <a:rPr lang="en-US" sz="2500" b="1" dirty="0">
                  <a:solidFill>
                    <a:schemeClr val="dk1"/>
                  </a:solidFill>
                  <a:latin typeface="+mj-lt"/>
                  <a:ea typeface="Gill Sans"/>
                  <a:cs typeface="Gill Sans"/>
                  <a:sym typeface="Gill Sans"/>
                </a:rPr>
                <a:t>Entertainment law, </a:t>
              </a:r>
              <a:r>
                <a:rPr lang="en-US" sz="2500" dirty="0">
                  <a:solidFill>
                    <a:schemeClr val="dk1"/>
                  </a:solidFill>
                  <a:latin typeface="+mj-lt"/>
                  <a:ea typeface="Gill Sans"/>
                  <a:cs typeface="Gill Sans"/>
                  <a:sym typeface="Gill Sans"/>
                </a:rPr>
                <a:t>copyright, contracts etc. (structural issues)  </a:t>
              </a:r>
              <a:endParaRPr dirty="0">
                <a:latin typeface="+mj-lt"/>
              </a:endParaRPr>
            </a:p>
          </p:txBody>
        </p:sp>
        <p:sp>
          <p:nvSpPr>
            <p:cNvPr id="325" name="Google Shape;325;p28"/>
            <p:cNvSpPr txBox="1"/>
            <p:nvPr/>
          </p:nvSpPr>
          <p:spPr>
            <a:xfrm>
              <a:off x="1220454" y="3596890"/>
              <a:ext cx="2435940" cy="233262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Gill Sans"/>
                <a:buNone/>
              </a:pPr>
              <a:r>
                <a:rPr lang="en-US" sz="2500" dirty="0">
                  <a:solidFill>
                    <a:schemeClr val="dk1"/>
                  </a:solidFill>
                  <a:latin typeface="+mj-lt"/>
                  <a:ea typeface="Gill Sans"/>
                  <a:cs typeface="Gill Sans"/>
                  <a:sym typeface="Gill Sans"/>
                </a:rPr>
                <a:t> </a:t>
              </a:r>
              <a:r>
                <a:rPr lang="en-US" sz="2500" b="1" dirty="0">
                  <a:solidFill>
                    <a:schemeClr val="dk1"/>
                  </a:solidFill>
                  <a:latin typeface="+mj-lt"/>
                  <a:ea typeface="Gill Sans"/>
                  <a:cs typeface="Gill Sans"/>
                  <a:sym typeface="Gill Sans"/>
                </a:rPr>
                <a:t>Media regulation  </a:t>
              </a:r>
              <a:r>
                <a:rPr lang="en-US" sz="2500" dirty="0">
                  <a:solidFill>
                    <a:schemeClr val="dk1"/>
                  </a:solidFill>
                  <a:latin typeface="+mj-lt"/>
                  <a:ea typeface="Gill Sans"/>
                  <a:cs typeface="Gill Sans"/>
                  <a:sym typeface="Gill Sans"/>
                </a:rPr>
                <a:t>Advertising content, </a:t>
              </a:r>
              <a:br>
                <a:rPr lang="en-US" sz="2500" dirty="0">
                  <a:solidFill>
                    <a:schemeClr val="dk1"/>
                  </a:solidFill>
                  <a:latin typeface="+mj-lt"/>
                  <a:ea typeface="Gill Sans"/>
                  <a:cs typeface="Gill Sans"/>
                  <a:sym typeface="Gill Sans"/>
                </a:rPr>
              </a:br>
              <a:r>
                <a:rPr lang="en-US" sz="2500" dirty="0">
                  <a:solidFill>
                    <a:schemeClr val="dk1"/>
                  </a:solidFill>
                  <a:latin typeface="+mj-lt"/>
                  <a:ea typeface="Gill Sans"/>
                  <a:cs typeface="Gill Sans"/>
                  <a:sym typeface="Gill Sans"/>
                </a:rPr>
                <a:t>anti-trust &amp; broadcasting structure </a:t>
              </a:r>
              <a:endParaRPr dirty="0">
                <a:latin typeface="+mj-lt"/>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7"/>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ts val="4300"/>
              <a:buFont typeface="Gill Sans"/>
              <a:buNone/>
            </a:pPr>
            <a:r>
              <a:rPr lang="en-US" dirty="0">
                <a:latin typeface="+mj-lt"/>
              </a:rPr>
              <a:t>What distinguishes media law? </a:t>
            </a:r>
            <a:endParaRPr dirty="0">
              <a:latin typeface="+mj-lt"/>
            </a:endParaRPr>
          </a:p>
        </p:txBody>
      </p:sp>
      <p:sp>
        <p:nvSpPr>
          <p:cNvPr id="313" name="Google Shape;313;p27"/>
          <p:cNvSpPr txBox="1">
            <a:spLocks noGrp="1"/>
          </p:cNvSpPr>
          <p:nvPr>
            <p:ph type="body" idx="1"/>
          </p:nvPr>
        </p:nvSpPr>
        <p:spPr>
          <a:xfrm>
            <a:off x="1435608" y="1417638"/>
            <a:ext cx="7498080" cy="4800600"/>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240"/>
              <a:buNone/>
            </a:pPr>
            <a:r>
              <a:rPr lang="en-US" sz="2800" dirty="0">
                <a:latin typeface="+mj-lt"/>
              </a:rPr>
              <a:t> Content issues </a:t>
            </a:r>
            <a:endParaRPr dirty="0">
              <a:latin typeface="+mj-lt"/>
            </a:endParaRPr>
          </a:p>
          <a:p>
            <a:pPr marL="402336" lvl="1" indent="0" algn="l" rtl="0">
              <a:lnSpc>
                <a:spcPct val="100000"/>
              </a:lnSpc>
              <a:spcBef>
                <a:spcPts val="550"/>
              </a:spcBef>
              <a:spcAft>
                <a:spcPts val="0"/>
              </a:spcAft>
              <a:buSzPts val="2400"/>
              <a:buNone/>
            </a:pPr>
            <a:r>
              <a:rPr lang="en-US" sz="2400" dirty="0">
                <a:latin typeface="+mj-lt"/>
              </a:rPr>
              <a:t>are usually between a plaintiff and a respondent.</a:t>
            </a:r>
            <a:endParaRPr dirty="0">
              <a:latin typeface="+mj-lt"/>
            </a:endParaRPr>
          </a:p>
          <a:p>
            <a:pPr marL="402336" lvl="1" indent="0" algn="l" rtl="0">
              <a:lnSpc>
                <a:spcPct val="100000"/>
              </a:lnSpc>
              <a:spcBef>
                <a:spcPts val="550"/>
              </a:spcBef>
              <a:spcAft>
                <a:spcPts val="0"/>
              </a:spcAft>
              <a:buSzPts val="2400"/>
              <a:buNone/>
            </a:pPr>
            <a:r>
              <a:rPr lang="en-US" sz="2400" dirty="0">
                <a:latin typeface="+mj-lt"/>
              </a:rPr>
              <a:t>-- In the US, content issues usually involve Constitutional law and common law. </a:t>
            </a:r>
            <a:endParaRPr dirty="0">
              <a:latin typeface="+mj-lt"/>
            </a:endParaRPr>
          </a:p>
          <a:p>
            <a:pPr marL="82296" lvl="0" indent="0" algn="l" rtl="0">
              <a:lnSpc>
                <a:spcPct val="100000"/>
              </a:lnSpc>
              <a:spcBef>
                <a:spcPts val="600"/>
              </a:spcBef>
              <a:spcAft>
                <a:spcPts val="0"/>
              </a:spcAft>
              <a:buSzPts val="2240"/>
              <a:buNone/>
            </a:pPr>
            <a:r>
              <a:rPr lang="en-US" sz="2800" dirty="0">
                <a:latin typeface="+mj-lt"/>
              </a:rPr>
              <a:t>Prior restraint, libel, invasion of privacy, and obscenity are content issues tried in civil courts </a:t>
            </a:r>
            <a:endParaRPr dirty="0">
              <a:latin typeface="+mj-lt"/>
            </a:endParaRPr>
          </a:p>
          <a:p>
            <a:pPr marL="82296" lvl="0" indent="0" algn="l" rtl="0">
              <a:lnSpc>
                <a:spcPct val="100000"/>
              </a:lnSpc>
              <a:spcBef>
                <a:spcPts val="600"/>
              </a:spcBef>
              <a:spcAft>
                <a:spcPts val="0"/>
              </a:spcAft>
              <a:buSzPts val="2240"/>
              <a:buNone/>
            </a:pPr>
            <a:r>
              <a:rPr lang="en-US" sz="2800" dirty="0">
                <a:latin typeface="+mj-lt"/>
              </a:rPr>
              <a:t>Structural issues -  Copyright and some broadcasting content issues are governed by statutory and regulatory law. </a:t>
            </a:r>
            <a:endParaRPr dirty="0">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0"/>
          <p:cNvSpPr txBox="1">
            <a:spLocks noGrp="1"/>
          </p:cNvSpPr>
          <p:nvPr>
            <p:ph type="body" idx="1"/>
          </p:nvPr>
        </p:nvSpPr>
        <p:spPr>
          <a:xfrm>
            <a:off x="1470786" y="575269"/>
            <a:ext cx="7620748" cy="6754921"/>
          </a:xfrm>
          <a:prstGeom prst="rect">
            <a:avLst/>
          </a:prstGeom>
          <a:noFill/>
          <a:ln>
            <a:noFill/>
          </a:ln>
        </p:spPr>
        <p:txBody>
          <a:bodyPr spcFirstLastPara="1" wrap="square" lIns="91425" tIns="45700" rIns="91425" bIns="45700" anchor="t" anchorCtr="0">
            <a:normAutofit fontScale="55000" lnSpcReduction="20000"/>
          </a:bodyPr>
          <a:lstStyle/>
          <a:p>
            <a:pPr marL="996696" lvl="0" indent="-914400" algn="l" rtl="0">
              <a:lnSpc>
                <a:spcPct val="100000"/>
              </a:lnSpc>
              <a:spcBef>
                <a:spcPts val="0"/>
              </a:spcBef>
              <a:spcAft>
                <a:spcPts val="0"/>
              </a:spcAft>
              <a:buSzPct val="80000"/>
              <a:buNone/>
            </a:pPr>
            <a:r>
              <a:rPr lang="en-US" sz="6900" b="1" dirty="0">
                <a:solidFill>
                  <a:srgbClr val="296C7D"/>
                </a:solidFill>
                <a:latin typeface="+mj-lt"/>
              </a:rPr>
              <a:t>Criminal vs civil procedure</a:t>
            </a:r>
            <a:endParaRPr dirty="0">
              <a:latin typeface="+mj-lt"/>
            </a:endParaRPr>
          </a:p>
          <a:p>
            <a:pPr marL="82296" indent="0">
              <a:buSzPct val="80000"/>
              <a:buNone/>
            </a:pPr>
            <a:endParaRPr sz="4800" dirty="0">
              <a:solidFill>
                <a:srgbClr val="296C7D"/>
              </a:solidFill>
              <a:latin typeface="+mj-lt"/>
            </a:endParaRPr>
          </a:p>
          <a:p>
            <a:pPr marL="82296" lvl="0" indent="0" algn="l" rtl="0">
              <a:lnSpc>
                <a:spcPct val="100000"/>
              </a:lnSpc>
              <a:spcBef>
                <a:spcPts val="600"/>
              </a:spcBef>
              <a:spcAft>
                <a:spcPts val="0"/>
              </a:spcAft>
              <a:buSzPct val="80000"/>
              <a:buNone/>
            </a:pPr>
            <a:r>
              <a:rPr lang="en-US" sz="4800" dirty="0">
                <a:solidFill>
                  <a:srgbClr val="296C7D"/>
                </a:solidFill>
                <a:latin typeface="+mj-lt"/>
              </a:rPr>
              <a:t>Criminal charges or indictment brought by police or prosecutor  </a:t>
            </a:r>
            <a:endParaRPr dirty="0">
              <a:latin typeface="+mj-lt"/>
            </a:endParaRPr>
          </a:p>
          <a:p>
            <a:pPr marL="82296" lvl="0" indent="0" algn="l" rtl="0">
              <a:lnSpc>
                <a:spcPct val="100000"/>
              </a:lnSpc>
              <a:spcBef>
                <a:spcPts val="600"/>
              </a:spcBef>
              <a:spcAft>
                <a:spcPts val="0"/>
              </a:spcAft>
              <a:buSzPct val="80000"/>
              <a:buNone/>
            </a:pPr>
            <a:r>
              <a:rPr lang="en-US" sz="4800" dirty="0">
                <a:solidFill>
                  <a:srgbClr val="296C7D"/>
                </a:solidFill>
                <a:latin typeface="+mj-lt"/>
              </a:rPr>
              <a:t>Penalties in criminal law range from small fines to jail terms /execution </a:t>
            </a:r>
            <a:br>
              <a:rPr lang="en-US" sz="4800" dirty="0">
                <a:solidFill>
                  <a:srgbClr val="296C7D"/>
                </a:solidFill>
                <a:latin typeface="+mj-lt"/>
              </a:rPr>
            </a:br>
            <a:r>
              <a:rPr lang="en-US" sz="4800" dirty="0">
                <a:solidFill>
                  <a:srgbClr val="296C7D"/>
                </a:solidFill>
                <a:latin typeface="+mj-lt"/>
              </a:rPr>
              <a:t> </a:t>
            </a:r>
            <a:endParaRPr dirty="0">
              <a:latin typeface="+mj-lt"/>
            </a:endParaRPr>
          </a:p>
          <a:p>
            <a:pPr marL="82296" lvl="0" indent="0" algn="l" rtl="0">
              <a:lnSpc>
                <a:spcPct val="100000"/>
              </a:lnSpc>
              <a:spcBef>
                <a:spcPts val="600"/>
              </a:spcBef>
              <a:spcAft>
                <a:spcPts val="0"/>
              </a:spcAft>
              <a:buSzPct val="80000"/>
              <a:buNone/>
            </a:pPr>
            <a:r>
              <a:rPr lang="en-US" sz="4800" dirty="0">
                <a:solidFill>
                  <a:srgbClr val="296C7D"/>
                </a:solidFill>
                <a:latin typeface="+mj-lt"/>
              </a:rPr>
              <a:t>Almost all media law is civil (not criminal)</a:t>
            </a:r>
            <a:endParaRPr dirty="0">
              <a:latin typeface="+mj-lt"/>
            </a:endParaRPr>
          </a:p>
          <a:p>
            <a:pPr marL="402336" lvl="1" indent="0" algn="l" rtl="0">
              <a:lnSpc>
                <a:spcPct val="100000"/>
              </a:lnSpc>
              <a:spcBef>
                <a:spcPts val="550"/>
              </a:spcBef>
              <a:spcAft>
                <a:spcPts val="0"/>
              </a:spcAft>
              <a:buSzPct val="100000"/>
              <a:buNone/>
            </a:pPr>
            <a:r>
              <a:rPr lang="en-US" sz="4400" dirty="0">
                <a:solidFill>
                  <a:srgbClr val="296C7D"/>
                </a:solidFill>
                <a:latin typeface="+mj-lt"/>
              </a:rPr>
              <a:t>Exception: public relations misrepresentations of medical or securities information </a:t>
            </a:r>
            <a:endParaRPr dirty="0">
              <a:latin typeface="+mj-lt"/>
            </a:endParaRPr>
          </a:p>
          <a:p>
            <a:pPr marL="82296" lvl="0" indent="0" algn="l" rtl="0">
              <a:lnSpc>
                <a:spcPct val="100000"/>
              </a:lnSpc>
              <a:spcBef>
                <a:spcPts val="600"/>
              </a:spcBef>
              <a:spcAft>
                <a:spcPts val="0"/>
              </a:spcAft>
              <a:buSzPct val="80000"/>
              <a:buNone/>
            </a:pPr>
            <a:r>
              <a:rPr lang="en-US" sz="4800" dirty="0">
                <a:solidFill>
                  <a:srgbClr val="296C7D"/>
                </a:solidFill>
                <a:latin typeface="+mj-lt"/>
              </a:rPr>
              <a:t>Civil law (note different meaning here) involves lawsuits between individuals </a:t>
            </a:r>
            <a:endParaRPr dirty="0">
              <a:latin typeface="+mj-lt"/>
            </a:endParaRPr>
          </a:p>
          <a:p>
            <a:pPr marL="82296" lvl="0" indent="0" algn="l" rtl="0">
              <a:lnSpc>
                <a:spcPct val="100000"/>
              </a:lnSpc>
              <a:spcBef>
                <a:spcPts val="600"/>
              </a:spcBef>
              <a:spcAft>
                <a:spcPts val="0"/>
              </a:spcAft>
              <a:buSzPct val="80000"/>
              <a:buNone/>
            </a:pPr>
            <a:r>
              <a:rPr lang="en-US" sz="4800" dirty="0">
                <a:solidFill>
                  <a:srgbClr val="296C7D"/>
                </a:solidFill>
                <a:latin typeface="+mj-lt"/>
              </a:rPr>
              <a:t>Penalties include fines and sometimes remedial action, but never jail </a:t>
            </a:r>
            <a:endParaRPr dirty="0">
              <a:latin typeface="+mj-lt"/>
            </a:endParaRPr>
          </a:p>
          <a:p>
            <a:pPr marL="82296" indent="0">
              <a:buSzPct val="80000"/>
              <a:buNone/>
            </a:pPr>
            <a:r>
              <a:rPr lang="en-US" sz="4800" dirty="0">
                <a:solidFill>
                  <a:srgbClr val="296C7D"/>
                </a:solidFill>
                <a:latin typeface="+mj-lt"/>
              </a:rPr>
              <a:t>	</a:t>
            </a:r>
            <a:br>
              <a:rPr lang="en-US" sz="4800" dirty="0">
                <a:solidFill>
                  <a:srgbClr val="296C7D"/>
                </a:solidFill>
                <a:latin typeface="+mj-lt"/>
              </a:rPr>
            </a:br>
            <a:endParaRPr sz="4800" dirty="0">
              <a:solidFill>
                <a:srgbClr val="296C7D"/>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25E7-1F4E-6FAD-5194-9893E2AD9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3D98A-B124-D15B-A181-19EAA256080B}"/>
              </a:ext>
            </a:extLst>
          </p:cNvPr>
          <p:cNvSpPr>
            <a:spLocks noGrp="1"/>
          </p:cNvSpPr>
          <p:nvPr>
            <p:ph type="title"/>
          </p:nvPr>
        </p:nvSpPr>
        <p:spPr/>
        <p:txBody>
          <a:bodyPr/>
          <a:lstStyle/>
          <a:p>
            <a:r>
              <a:rPr lang="en-US" dirty="0">
                <a:latin typeface="+mj-lt"/>
              </a:rPr>
              <a:t>Current issues </a:t>
            </a:r>
          </a:p>
        </p:txBody>
      </p:sp>
      <p:sp>
        <p:nvSpPr>
          <p:cNvPr id="3" name="Text Placeholder 2">
            <a:extLst>
              <a:ext uri="{FF2B5EF4-FFF2-40B4-BE49-F238E27FC236}">
                <a16:creationId xmlns:a16="http://schemas.microsoft.com/office/drawing/2014/main" id="{F9B96621-7E76-74C8-A9DF-8AEBAC19268F}"/>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214943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title"/>
          </p:nvPr>
        </p:nvSpPr>
        <p:spPr>
          <a:xfrm>
            <a:off x="1435100" y="266700"/>
            <a:ext cx="7772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What distinguishes media law?</a:t>
            </a:r>
            <a:endParaRPr dirty="0">
              <a:latin typeface="+mj-lt"/>
            </a:endParaRPr>
          </a:p>
        </p:txBody>
      </p:sp>
      <p:sp>
        <p:nvSpPr>
          <p:cNvPr id="307" name="Google Shape;307;p26"/>
          <p:cNvSpPr txBox="1">
            <a:spLocks noGrp="1"/>
          </p:cNvSpPr>
          <p:nvPr>
            <p:ph type="body" idx="1"/>
          </p:nvPr>
        </p:nvSpPr>
        <p:spPr>
          <a:xfrm>
            <a:off x="1435100" y="1409700"/>
            <a:ext cx="7772400" cy="4114800"/>
          </a:xfrm>
          <a:prstGeom prst="rect">
            <a:avLst/>
          </a:prstGeom>
          <a:noFill/>
          <a:ln>
            <a:noFill/>
          </a:ln>
        </p:spPr>
        <p:txBody>
          <a:bodyPr spcFirstLastPara="1" wrap="square" lIns="91425" tIns="45700" rIns="91425" bIns="45700" anchor="t" anchorCtr="0">
            <a:normAutofit fontScale="92500"/>
          </a:bodyPr>
          <a:lstStyle/>
          <a:p>
            <a:pPr marL="539496" lvl="0" indent="-457200" algn="l" rtl="0">
              <a:lnSpc>
                <a:spcPct val="90000"/>
              </a:lnSpc>
              <a:spcBef>
                <a:spcPts val="0"/>
              </a:spcBef>
              <a:spcAft>
                <a:spcPts val="0"/>
              </a:spcAft>
              <a:buSzPts val="2240"/>
              <a:buFont typeface="Arial" panose="020B0604020202020204" pitchFamily="34" charset="0"/>
              <a:buChar char="•"/>
            </a:pPr>
            <a:r>
              <a:rPr lang="en-US" sz="2800" dirty="0">
                <a:latin typeface="+mn-lt"/>
              </a:rPr>
              <a:t>Media law emerges from a large and complex historical tradition of the struggle first for religious and next for political freedoms. </a:t>
            </a:r>
            <a:endParaRPr dirty="0">
              <a:latin typeface="+mn-lt"/>
            </a:endParaRPr>
          </a:p>
          <a:p>
            <a:pPr marL="539496" lvl="0" indent="-457200" algn="l" rtl="0">
              <a:lnSpc>
                <a:spcPct val="90000"/>
              </a:lnSpc>
              <a:spcBef>
                <a:spcPts val="600"/>
              </a:spcBef>
              <a:spcAft>
                <a:spcPts val="0"/>
              </a:spcAft>
              <a:buSzPts val="2240"/>
              <a:buFont typeface="Arial" panose="020B0604020202020204" pitchFamily="34" charset="0"/>
              <a:buChar char="•"/>
            </a:pPr>
            <a:r>
              <a:rPr lang="en-US" sz="2800" dirty="0">
                <a:latin typeface="+mn-lt"/>
              </a:rPr>
              <a:t>Tests applied in media law content cases give a strong "preferred position" to individual liberty of speech as protected by the First Amendment to the US Constitution. However, tests applied in structure cases use a standard "preponderance of evidence" test. "Guilt beyond a reasonable doubt" is only used in criminal cases as part of the Sixth Amendment guarantee of a fair trial. </a:t>
            </a:r>
            <a:endParaRPr dirty="0">
              <a:latin typeface="+mn-lt"/>
            </a:endParaRPr>
          </a:p>
          <a:p>
            <a:pPr marL="365760" lvl="0" indent="-141223" algn="l" rtl="0">
              <a:lnSpc>
                <a:spcPct val="90000"/>
              </a:lnSpc>
              <a:spcBef>
                <a:spcPts val="600"/>
              </a:spcBef>
              <a:spcAft>
                <a:spcPts val="0"/>
              </a:spcAft>
              <a:buSzPts val="2240"/>
              <a:buNone/>
            </a:pPr>
            <a:endParaRPr sz="2800" dirty="0">
              <a:latin typeface="+mn-lt"/>
            </a:endParaRPr>
          </a:p>
          <a:p>
            <a:pPr marL="365760" lvl="0" indent="-141223" algn="l" rtl="0">
              <a:lnSpc>
                <a:spcPct val="90000"/>
              </a:lnSpc>
              <a:spcBef>
                <a:spcPts val="600"/>
              </a:spcBef>
              <a:spcAft>
                <a:spcPts val="0"/>
              </a:spcAft>
              <a:buSzPts val="2240"/>
              <a:buNone/>
            </a:pPr>
            <a:endParaRPr sz="2800" dirty="0">
              <a:latin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9"/>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US media content regulation  </a:t>
            </a:r>
            <a:endParaRPr dirty="0">
              <a:latin typeface="+mj-lt"/>
            </a:endParaRPr>
          </a:p>
        </p:txBody>
      </p:sp>
      <p:graphicFrame>
        <p:nvGraphicFramePr>
          <p:cNvPr id="331" name="Google Shape;331;p29"/>
          <p:cNvGraphicFramePr/>
          <p:nvPr/>
        </p:nvGraphicFramePr>
        <p:xfrm>
          <a:off x="1434339" y="1447800"/>
          <a:ext cx="7499375" cy="5054700"/>
        </p:xfrm>
        <a:graphic>
          <a:graphicData uri="http://schemas.openxmlformats.org/drawingml/2006/table">
            <a:tbl>
              <a:tblPr firstRow="1" bandRow="1">
                <a:noFill/>
                <a:tableStyleId>{88F604EC-FEC9-4FC9-94EC-8269CD6C4043}</a:tableStyleId>
              </a:tblPr>
              <a:tblGrid>
                <a:gridCol w="1619550">
                  <a:extLst>
                    <a:ext uri="{9D8B030D-6E8A-4147-A177-3AD203B41FA5}">
                      <a16:colId xmlns:a16="http://schemas.microsoft.com/office/drawing/2014/main" val="20000"/>
                    </a:ext>
                  </a:extLst>
                </a:gridCol>
                <a:gridCol w="2620500">
                  <a:extLst>
                    <a:ext uri="{9D8B030D-6E8A-4147-A177-3AD203B41FA5}">
                      <a16:colId xmlns:a16="http://schemas.microsoft.com/office/drawing/2014/main" val="20001"/>
                    </a:ext>
                  </a:extLst>
                </a:gridCol>
                <a:gridCol w="32593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Type</a:t>
                      </a:r>
                      <a:endParaRPr/>
                    </a:p>
                  </a:txBody>
                  <a:tcPr marL="91450" marR="91450" marT="45725" marB="45725"/>
                </a:tc>
                <a:tc>
                  <a:txBody>
                    <a:bodyPr/>
                    <a:lstStyle/>
                    <a:p>
                      <a:pPr marL="0" marR="0" lvl="0" indent="0" algn="l" rtl="0">
                        <a:spcBef>
                          <a:spcPts val="0"/>
                        </a:spcBef>
                        <a:spcAft>
                          <a:spcPts val="0"/>
                        </a:spcAft>
                        <a:buNone/>
                      </a:pPr>
                      <a:r>
                        <a:rPr lang="en-US" sz="1800"/>
                        <a:t>Content</a:t>
                      </a:r>
                      <a:endParaRPr/>
                    </a:p>
                  </a:txBody>
                  <a:tcPr marL="91450" marR="91450" marT="45725" marB="45725"/>
                </a:tc>
                <a:tc>
                  <a:txBody>
                    <a:bodyPr/>
                    <a:lstStyle/>
                    <a:p>
                      <a:pPr marL="0" marR="0" lvl="0" indent="0" algn="l" rtl="0">
                        <a:spcBef>
                          <a:spcPts val="0"/>
                        </a:spcBef>
                        <a:spcAft>
                          <a:spcPts val="0"/>
                        </a:spcAft>
                        <a:buNone/>
                      </a:pPr>
                      <a:r>
                        <a:rPr lang="en-US" sz="1800"/>
                        <a:t>Resolved by …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All media </a:t>
                      </a:r>
                      <a:endParaRPr/>
                    </a:p>
                  </a:txBody>
                  <a:tcPr marL="91450" marR="91450" marT="45725" marB="45725"/>
                </a:tc>
                <a:tc>
                  <a:txBody>
                    <a:bodyPr/>
                    <a:lstStyle/>
                    <a:p>
                      <a:pPr marL="0" marR="0" lvl="0" indent="0" algn="l" rtl="0">
                        <a:spcBef>
                          <a:spcPts val="0"/>
                        </a:spcBef>
                        <a:spcAft>
                          <a:spcPts val="0"/>
                        </a:spcAft>
                        <a:buNone/>
                      </a:pPr>
                      <a:r>
                        <a:rPr lang="en-US" sz="1800"/>
                        <a:t>Sedition, criticism govt, leaking documents  </a:t>
                      </a:r>
                      <a:endParaRPr/>
                    </a:p>
                  </a:txBody>
                  <a:tcPr marL="91450" marR="91450" marT="45725" marB="45725"/>
                </a:tc>
                <a:tc>
                  <a:txBody>
                    <a:bodyPr/>
                    <a:lstStyle/>
                    <a:p>
                      <a:pPr marL="0" marR="0" lvl="0" indent="0" algn="l" rtl="0">
                        <a:spcBef>
                          <a:spcPts val="0"/>
                        </a:spcBef>
                        <a:spcAft>
                          <a:spcPts val="0"/>
                        </a:spcAft>
                        <a:buNone/>
                      </a:pPr>
                      <a:r>
                        <a:rPr lang="en-US" sz="1800"/>
                        <a:t>Mostly legal - </a:t>
                      </a:r>
                      <a:br>
                        <a:rPr lang="en-US" sz="1800"/>
                      </a:br>
                      <a:r>
                        <a:rPr lang="en-US" sz="1800"/>
                        <a:t>High burden of proof  </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All media but  broadcasting </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ill Sans"/>
                        <a:buNone/>
                      </a:pPr>
                      <a:r>
                        <a:rPr lang="en-US" sz="1800"/>
                        <a:t>Obscenity </a:t>
                      </a:r>
                      <a:endParaRPr/>
                    </a:p>
                  </a:txBody>
                  <a:tcPr marL="91450" marR="91450" marT="45725" marB="45725"/>
                </a:tc>
                <a:tc>
                  <a:txBody>
                    <a:bodyPr/>
                    <a:lstStyle/>
                    <a:p>
                      <a:pPr marL="0" marR="0" lvl="0" indent="0" algn="l" rtl="0">
                        <a:spcBef>
                          <a:spcPts val="0"/>
                        </a:spcBef>
                        <a:spcAft>
                          <a:spcPts val="0"/>
                        </a:spcAft>
                        <a:buNone/>
                      </a:pPr>
                      <a:r>
                        <a:rPr lang="en-US" sz="1800"/>
                        <a:t>No longer illegal (but not protected by 1</a:t>
                      </a:r>
                      <a:r>
                        <a:rPr lang="en-US" sz="1800" baseline="30000"/>
                        <a:t>st</a:t>
                      </a:r>
                      <a:r>
                        <a:rPr lang="en-US" sz="1800"/>
                        <a:t> Amendment) </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Gill Sans"/>
                        <a:buNone/>
                      </a:pPr>
                      <a:r>
                        <a:rPr lang="en-US" sz="1800"/>
                        <a:t>All media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ill Sans"/>
                        <a:buNone/>
                      </a:pPr>
                      <a:r>
                        <a:rPr lang="en-US" sz="1800"/>
                        <a:t>Libel, slander </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ill Sans"/>
                        <a:buNone/>
                      </a:pPr>
                      <a:r>
                        <a:rPr lang="en-US" sz="1800"/>
                        <a:t>Private civil lawsuits  </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All media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ill Sans"/>
                        <a:buNone/>
                      </a:pPr>
                      <a:r>
                        <a:rPr lang="en-US" sz="1800"/>
                        <a:t>Privacy, intrusion, </a:t>
                      </a: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ill Sans"/>
                        <a:buNone/>
                      </a:pPr>
                      <a:r>
                        <a:rPr lang="en-US" sz="1800"/>
                        <a:t>Private civil lawsuits   </a:t>
                      </a: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All media</a:t>
                      </a:r>
                      <a:endParaRPr/>
                    </a:p>
                  </a:txBody>
                  <a:tcPr marL="91450" marR="91450" marT="45725" marB="45725"/>
                </a:tc>
                <a:tc>
                  <a:txBody>
                    <a:bodyPr/>
                    <a:lstStyle/>
                    <a:p>
                      <a:pPr marL="0" marR="0" lvl="0" indent="0" algn="l" rtl="0">
                        <a:spcBef>
                          <a:spcPts val="0"/>
                        </a:spcBef>
                        <a:spcAft>
                          <a:spcPts val="0"/>
                        </a:spcAft>
                        <a:buNone/>
                      </a:pPr>
                      <a:r>
                        <a:rPr lang="en-US" sz="1800"/>
                        <a:t>Copyright </a:t>
                      </a:r>
                      <a:endParaRPr/>
                    </a:p>
                  </a:txBody>
                  <a:tcPr marL="91450" marR="91450" marT="45725" marB="45725"/>
                </a:tc>
                <a:tc>
                  <a:txBody>
                    <a:bodyPr/>
                    <a:lstStyle/>
                    <a:p>
                      <a:pPr marL="0" marR="0" lvl="0" indent="0" algn="l" rtl="0">
                        <a:spcBef>
                          <a:spcPts val="0"/>
                        </a:spcBef>
                        <a:spcAft>
                          <a:spcPts val="0"/>
                        </a:spcAft>
                        <a:buNone/>
                      </a:pPr>
                      <a:r>
                        <a:rPr lang="en-US" sz="1800"/>
                        <a:t>Private lawsuits, Bern Convention, US LofC </a:t>
                      </a:r>
                      <a:endParaRPr sz="18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dk1"/>
                        </a:buClr>
                        <a:buSzPts val="1800"/>
                        <a:buFont typeface="Gill Sans"/>
                        <a:buNone/>
                      </a:pPr>
                      <a:r>
                        <a:rPr lang="en-US" sz="1800"/>
                        <a:t>Advertising</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Products &amp; services </a:t>
                      </a:r>
                      <a:endParaRPr/>
                    </a:p>
                  </a:txBody>
                  <a:tcPr marL="91450" marR="91450" marT="45725" marB="45725"/>
                </a:tc>
                <a:tc>
                  <a:txBody>
                    <a:bodyPr/>
                    <a:lstStyle/>
                    <a:p>
                      <a:pPr marL="0" marR="0" lvl="0" indent="0" algn="l" rtl="0">
                        <a:spcBef>
                          <a:spcPts val="0"/>
                        </a:spcBef>
                        <a:spcAft>
                          <a:spcPts val="0"/>
                        </a:spcAft>
                        <a:buNone/>
                      </a:pPr>
                      <a:r>
                        <a:rPr lang="en-US" sz="1800"/>
                        <a:t>FTC, FDA, FCC      </a:t>
                      </a:r>
                      <a:endParaRPr sz="18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Broadcasting</a:t>
                      </a:r>
                      <a:endParaRPr/>
                    </a:p>
                  </a:txBody>
                  <a:tcPr marL="91450" marR="91450" marT="45725" marB="45725"/>
                </a:tc>
                <a:tc>
                  <a:txBody>
                    <a:bodyPr/>
                    <a:lstStyle/>
                    <a:p>
                      <a:pPr marL="0" marR="0" lvl="0" indent="0" algn="l" rtl="0">
                        <a:spcBef>
                          <a:spcPts val="0"/>
                        </a:spcBef>
                        <a:spcAft>
                          <a:spcPts val="0"/>
                        </a:spcAft>
                        <a:buNone/>
                      </a:pPr>
                      <a:r>
                        <a:rPr lang="en-US" sz="1800"/>
                        <a:t>Obscenity, indecency </a:t>
                      </a:r>
                      <a:endParaRPr sz="1800"/>
                    </a:p>
                  </a:txBody>
                  <a:tcPr marL="91450" marR="91450" marT="45725" marB="45725"/>
                </a:tc>
                <a:tc>
                  <a:txBody>
                    <a:bodyPr/>
                    <a:lstStyle/>
                    <a:p>
                      <a:pPr marL="0" marR="0" lvl="0" indent="0" algn="l" rtl="0">
                        <a:spcBef>
                          <a:spcPts val="0"/>
                        </a:spcBef>
                        <a:spcAft>
                          <a:spcPts val="0"/>
                        </a:spcAft>
                        <a:buNone/>
                      </a:pPr>
                      <a:r>
                        <a:rPr lang="en-US" sz="1800"/>
                        <a:t>FCC </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Broadcasting </a:t>
                      </a:r>
                      <a:endParaRPr/>
                    </a:p>
                  </a:txBody>
                  <a:tcPr marL="91450" marR="91450" marT="45725" marB="45725"/>
                </a:tc>
                <a:tc>
                  <a:txBody>
                    <a:bodyPr/>
                    <a:lstStyle/>
                    <a:p>
                      <a:pPr marL="0" marR="0" lvl="0" indent="0" algn="l" rtl="0">
                        <a:spcBef>
                          <a:spcPts val="0"/>
                        </a:spcBef>
                        <a:spcAft>
                          <a:spcPts val="0"/>
                        </a:spcAft>
                        <a:buNone/>
                      </a:pPr>
                      <a:r>
                        <a:rPr lang="en-US" sz="1800"/>
                        <a:t>Ads aimed at children </a:t>
                      </a:r>
                      <a:endParaRPr/>
                    </a:p>
                  </a:txBody>
                  <a:tcPr marL="91450" marR="91450" marT="45725" marB="45725"/>
                </a:tc>
                <a:tc>
                  <a:txBody>
                    <a:bodyPr/>
                    <a:lstStyle/>
                    <a:p>
                      <a:pPr marL="0" marR="0" lvl="0" indent="0" algn="l" rtl="0">
                        <a:spcBef>
                          <a:spcPts val="0"/>
                        </a:spcBef>
                        <a:spcAft>
                          <a:spcPts val="0"/>
                        </a:spcAft>
                        <a:buNone/>
                      </a:pPr>
                      <a:r>
                        <a:rPr lang="en-US" sz="1800"/>
                        <a:t>FCC </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9"/>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0"/>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ts val="4300"/>
              <a:buFont typeface="Gill Sans"/>
              <a:buNone/>
            </a:pPr>
            <a:r>
              <a:rPr lang="en-US" dirty="0">
                <a:latin typeface="+mj-lt"/>
              </a:rPr>
              <a:t>US media structural regulation  </a:t>
            </a:r>
            <a:endParaRPr dirty="0">
              <a:latin typeface="+mj-lt"/>
            </a:endParaRPr>
          </a:p>
        </p:txBody>
      </p:sp>
      <p:graphicFrame>
        <p:nvGraphicFramePr>
          <p:cNvPr id="337" name="Google Shape;337;p30"/>
          <p:cNvGraphicFramePr/>
          <p:nvPr/>
        </p:nvGraphicFramePr>
        <p:xfrm>
          <a:off x="1189300" y="1447800"/>
          <a:ext cx="7499325" cy="4081095"/>
        </p:xfrm>
        <a:graphic>
          <a:graphicData uri="http://schemas.openxmlformats.org/drawingml/2006/table">
            <a:tbl>
              <a:tblPr firstRow="1" bandRow="1">
                <a:noFill/>
                <a:tableStyleId>{88F604EC-FEC9-4FC9-94EC-8269CD6C4043}</a:tableStyleId>
              </a:tblPr>
              <a:tblGrid>
                <a:gridCol w="2197175">
                  <a:extLst>
                    <a:ext uri="{9D8B030D-6E8A-4147-A177-3AD203B41FA5}">
                      <a16:colId xmlns:a16="http://schemas.microsoft.com/office/drawing/2014/main" val="20000"/>
                    </a:ext>
                  </a:extLst>
                </a:gridCol>
                <a:gridCol w="2267725">
                  <a:extLst>
                    <a:ext uri="{9D8B030D-6E8A-4147-A177-3AD203B41FA5}">
                      <a16:colId xmlns:a16="http://schemas.microsoft.com/office/drawing/2014/main" val="20001"/>
                    </a:ext>
                  </a:extLst>
                </a:gridCol>
                <a:gridCol w="3034425">
                  <a:extLst>
                    <a:ext uri="{9D8B030D-6E8A-4147-A177-3AD203B41FA5}">
                      <a16:colId xmlns:a16="http://schemas.microsoft.com/office/drawing/2014/main" val="20002"/>
                    </a:ext>
                  </a:extLst>
                </a:gridCol>
              </a:tblGrid>
              <a:tr h="344925">
                <a:tc>
                  <a:txBody>
                    <a:bodyPr/>
                    <a:lstStyle/>
                    <a:p>
                      <a:pPr marL="0" marR="0" lvl="0" indent="0" algn="l" rtl="0">
                        <a:spcBef>
                          <a:spcPts val="0"/>
                        </a:spcBef>
                        <a:spcAft>
                          <a:spcPts val="0"/>
                        </a:spcAft>
                        <a:buNone/>
                      </a:pPr>
                      <a:r>
                        <a:rPr lang="en-US" sz="1800"/>
                        <a:t>Type</a:t>
                      </a:r>
                      <a:endParaRPr/>
                    </a:p>
                  </a:txBody>
                  <a:tcPr marL="91450" marR="91450" marT="45725" marB="45725"/>
                </a:tc>
                <a:tc>
                  <a:txBody>
                    <a:bodyPr/>
                    <a:lstStyle/>
                    <a:p>
                      <a:pPr marL="0" marR="0" lvl="0" indent="0" algn="l" rtl="0">
                        <a:spcBef>
                          <a:spcPts val="0"/>
                        </a:spcBef>
                        <a:spcAft>
                          <a:spcPts val="0"/>
                        </a:spcAft>
                        <a:buNone/>
                      </a:pPr>
                      <a:r>
                        <a:rPr lang="en-US" sz="1800"/>
                        <a:t>Structure</a:t>
                      </a:r>
                      <a:endParaRPr/>
                    </a:p>
                  </a:txBody>
                  <a:tcPr marL="91450" marR="91450" marT="45725" marB="45725"/>
                </a:tc>
                <a:tc>
                  <a:txBody>
                    <a:bodyPr/>
                    <a:lstStyle/>
                    <a:p>
                      <a:pPr marL="0" marR="0" lvl="0" indent="0" algn="l" rtl="0">
                        <a:spcBef>
                          <a:spcPts val="0"/>
                        </a:spcBef>
                        <a:spcAft>
                          <a:spcPts val="0"/>
                        </a:spcAft>
                        <a:buNone/>
                      </a:pPr>
                      <a:r>
                        <a:rPr lang="en-US" sz="1800"/>
                        <a:t>Resolved by … </a:t>
                      </a:r>
                      <a:endParaRPr/>
                    </a:p>
                  </a:txBody>
                  <a:tcPr marL="91450" marR="91450" marT="45725" marB="45725"/>
                </a:tc>
                <a:extLst>
                  <a:ext uri="{0D108BD9-81ED-4DB2-BD59-A6C34878D82A}">
                    <a16:rowId xmlns:a16="http://schemas.microsoft.com/office/drawing/2014/main" val="10000"/>
                  </a:ext>
                </a:extLst>
              </a:tr>
              <a:tr h="603625">
                <a:tc>
                  <a:txBody>
                    <a:bodyPr/>
                    <a:lstStyle/>
                    <a:p>
                      <a:pPr marL="0" marR="0" lvl="0" indent="0" algn="l" rtl="0">
                        <a:spcBef>
                          <a:spcPts val="0"/>
                        </a:spcBef>
                        <a:spcAft>
                          <a:spcPts val="0"/>
                        </a:spcAft>
                        <a:buNone/>
                      </a:pPr>
                      <a:r>
                        <a:rPr lang="en-US" sz="1800"/>
                        <a:t>Print ownership </a:t>
                      </a:r>
                      <a:endParaRPr sz="1800"/>
                    </a:p>
                  </a:txBody>
                  <a:tcPr marL="91450" marR="91450" marT="45725" marB="45725"/>
                </a:tc>
                <a:tc>
                  <a:txBody>
                    <a:bodyPr/>
                    <a:lstStyle/>
                    <a:p>
                      <a:pPr marL="0" marR="0" lvl="0" indent="0" algn="l" rtl="0">
                        <a:spcBef>
                          <a:spcPts val="0"/>
                        </a:spcBef>
                        <a:spcAft>
                          <a:spcPts val="0"/>
                        </a:spcAft>
                        <a:buNone/>
                      </a:pPr>
                      <a:r>
                        <a:rPr lang="en-US" sz="1800"/>
                        <a:t> Antitrust laws </a:t>
                      </a:r>
                      <a:endParaRPr/>
                    </a:p>
                  </a:txBody>
                  <a:tcPr marL="91450" marR="91450" marT="45725" marB="45725"/>
                </a:tc>
                <a:tc>
                  <a:txBody>
                    <a:bodyPr/>
                    <a:lstStyle/>
                    <a:p>
                      <a:pPr marL="0" marR="0" lvl="0" indent="0" algn="l" rtl="0">
                        <a:spcBef>
                          <a:spcPts val="0"/>
                        </a:spcBef>
                        <a:spcAft>
                          <a:spcPts val="0"/>
                        </a:spcAft>
                        <a:buNone/>
                      </a:pPr>
                      <a:r>
                        <a:rPr lang="en-US" sz="1800"/>
                        <a:t>Legislation (Congress)   </a:t>
                      </a:r>
                      <a:endParaRPr sz="1800"/>
                    </a:p>
                  </a:txBody>
                  <a:tcPr marL="91450" marR="91450" marT="45725" marB="45725"/>
                </a:tc>
                <a:extLst>
                  <a:ext uri="{0D108BD9-81ED-4DB2-BD59-A6C34878D82A}">
                    <a16:rowId xmlns:a16="http://schemas.microsoft.com/office/drawing/2014/main" val="10001"/>
                  </a:ext>
                </a:extLst>
              </a:tr>
              <a:tr h="603625">
                <a:tc>
                  <a:txBody>
                    <a:bodyPr/>
                    <a:lstStyle/>
                    <a:p>
                      <a:pPr marL="0" marR="0" lvl="0" indent="0" algn="l" rtl="0">
                        <a:spcBef>
                          <a:spcPts val="0"/>
                        </a:spcBef>
                        <a:spcAft>
                          <a:spcPts val="0"/>
                        </a:spcAft>
                        <a:buNone/>
                      </a:pPr>
                      <a:r>
                        <a:rPr lang="en-US" sz="1800"/>
                        <a:t>Radio, TV ownership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ill Sans"/>
                        <a:buNone/>
                      </a:pPr>
                      <a:r>
                        <a:rPr lang="en-US" sz="1800"/>
                        <a:t>Bcast ownership rules, </a:t>
                      </a:r>
                      <a:endParaRPr/>
                    </a:p>
                    <a:p>
                      <a:pPr marL="0" marR="0" lvl="0" indent="0" algn="l" rtl="0">
                        <a:lnSpc>
                          <a:spcPct val="100000"/>
                        </a:lnSpc>
                        <a:spcBef>
                          <a:spcPts val="0"/>
                        </a:spcBef>
                        <a:spcAft>
                          <a:spcPts val="0"/>
                        </a:spcAft>
                        <a:buClr>
                          <a:schemeClr val="dk1"/>
                        </a:buClr>
                        <a:buSzPts val="1800"/>
                        <a:buFont typeface="Gill Sans"/>
                        <a:buNone/>
                      </a:pPr>
                      <a:r>
                        <a:rPr lang="en-US" sz="1800"/>
                        <a:t>Antitrust laws </a:t>
                      </a:r>
                      <a:endParaRPr/>
                    </a:p>
                  </a:txBody>
                  <a:tcPr marL="91450" marR="91450" marT="45725" marB="45725"/>
                </a:tc>
                <a:tc>
                  <a:txBody>
                    <a:bodyPr/>
                    <a:lstStyle/>
                    <a:p>
                      <a:pPr marL="0" marR="0" lvl="0" indent="0" algn="l" rtl="0">
                        <a:spcBef>
                          <a:spcPts val="0"/>
                        </a:spcBef>
                        <a:spcAft>
                          <a:spcPts val="0"/>
                        </a:spcAft>
                        <a:buNone/>
                      </a:pPr>
                      <a:r>
                        <a:rPr lang="en-US" sz="1800"/>
                        <a:t>FCC, Legislation (Congress) </a:t>
                      </a:r>
                      <a:endParaRPr sz="1800"/>
                    </a:p>
                  </a:txBody>
                  <a:tcPr marL="91450" marR="91450" marT="45725" marB="45725"/>
                </a:tc>
                <a:extLst>
                  <a:ext uri="{0D108BD9-81ED-4DB2-BD59-A6C34878D82A}">
                    <a16:rowId xmlns:a16="http://schemas.microsoft.com/office/drawing/2014/main" val="10002"/>
                  </a:ext>
                </a:extLst>
              </a:tr>
              <a:tr h="862325">
                <a:tc>
                  <a:txBody>
                    <a:bodyPr/>
                    <a:lstStyle/>
                    <a:p>
                      <a:pPr marL="0" marR="0" lvl="0" indent="0" algn="l" rtl="0">
                        <a:lnSpc>
                          <a:spcPct val="100000"/>
                        </a:lnSpc>
                        <a:spcBef>
                          <a:spcPts val="0"/>
                        </a:spcBef>
                        <a:spcAft>
                          <a:spcPts val="0"/>
                        </a:spcAft>
                        <a:buClr>
                          <a:schemeClr val="dk1"/>
                        </a:buClr>
                        <a:buSzPts val="1800"/>
                        <a:buFont typeface="Gill Sans"/>
                        <a:buNone/>
                      </a:pPr>
                      <a:r>
                        <a:rPr lang="en-US" sz="1800"/>
                        <a:t>Broadcast cable satellite TV   </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ill Sans"/>
                        <a:buNone/>
                      </a:pPr>
                      <a:r>
                        <a:rPr lang="en-US" sz="1800"/>
                        <a:t>Technical standards </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ill Sans"/>
                        <a:buNone/>
                      </a:pPr>
                      <a:r>
                        <a:rPr lang="en-US" sz="1800"/>
                        <a:t>FCC,  ITU (international)  </a:t>
                      </a:r>
                      <a:endParaRPr/>
                    </a:p>
                  </a:txBody>
                  <a:tcPr marL="91450" marR="91450" marT="45725" marB="45725"/>
                </a:tc>
                <a:extLst>
                  <a:ext uri="{0D108BD9-81ED-4DB2-BD59-A6C34878D82A}">
                    <a16:rowId xmlns:a16="http://schemas.microsoft.com/office/drawing/2014/main" val="10003"/>
                  </a:ext>
                </a:extLst>
              </a:tr>
              <a:tr h="694875">
                <a:tc>
                  <a:txBody>
                    <a:bodyPr/>
                    <a:lstStyle/>
                    <a:p>
                      <a:pPr marL="0" marR="0" lvl="0" indent="0" algn="l" rtl="0">
                        <a:spcBef>
                          <a:spcPts val="0"/>
                        </a:spcBef>
                        <a:spcAft>
                          <a:spcPts val="0"/>
                        </a:spcAft>
                        <a:buNone/>
                      </a:pPr>
                      <a:r>
                        <a:rPr lang="en-US" sz="1800"/>
                        <a:t>Satellites  </a:t>
                      </a:r>
                      <a:endParaRPr sz="1800"/>
                    </a:p>
                  </a:txBody>
                  <a:tcPr marL="91450" marR="91450" marT="45725" marB="45725"/>
                </a:tc>
                <a:tc>
                  <a:txBody>
                    <a:bodyPr/>
                    <a:lstStyle/>
                    <a:p>
                      <a:pPr marL="0" marR="0" lvl="0" indent="0" algn="l" rtl="0">
                        <a:spcBef>
                          <a:spcPts val="0"/>
                        </a:spcBef>
                        <a:spcAft>
                          <a:spcPts val="0"/>
                        </a:spcAft>
                        <a:buNone/>
                      </a:pPr>
                      <a:r>
                        <a:rPr lang="en-US" sz="1800"/>
                        <a:t>Technical standards </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Gill Sans"/>
                        <a:buNone/>
                      </a:pPr>
                      <a:r>
                        <a:rPr lang="en-US" sz="1800"/>
                        <a:t>ITU (MPEG, JPEG, others) </a:t>
                      </a:r>
                      <a:endParaRPr sz="1800"/>
                    </a:p>
                  </a:txBody>
                  <a:tcPr marL="91450" marR="91450" marT="45725" marB="45725"/>
                </a:tc>
                <a:extLst>
                  <a:ext uri="{0D108BD9-81ED-4DB2-BD59-A6C34878D82A}">
                    <a16:rowId xmlns:a16="http://schemas.microsoft.com/office/drawing/2014/main" val="10004"/>
                  </a:ext>
                </a:extLst>
              </a:tr>
              <a:tr h="603625">
                <a:tc>
                  <a:txBody>
                    <a:bodyPr/>
                    <a:lstStyle/>
                    <a:p>
                      <a:pPr marL="0" marR="0" lvl="0" indent="0" algn="l" rtl="0">
                        <a:spcBef>
                          <a:spcPts val="0"/>
                        </a:spcBef>
                        <a:spcAft>
                          <a:spcPts val="0"/>
                        </a:spcAft>
                        <a:buNone/>
                      </a:pPr>
                      <a:r>
                        <a:rPr lang="en-US" sz="1800"/>
                        <a:t>Internet and web </a:t>
                      </a:r>
                      <a:endParaRPr sz="1800"/>
                    </a:p>
                  </a:txBody>
                  <a:tcPr marL="91450" marR="91450" marT="45725" marB="45725"/>
                </a:tc>
                <a:tc>
                  <a:txBody>
                    <a:bodyPr/>
                    <a:lstStyle/>
                    <a:p>
                      <a:pPr marL="0" marR="0" lvl="0" indent="0" algn="l" rtl="0">
                        <a:spcBef>
                          <a:spcPts val="0"/>
                        </a:spcBef>
                        <a:spcAft>
                          <a:spcPts val="0"/>
                        </a:spcAft>
                        <a:buNone/>
                      </a:pPr>
                      <a:r>
                        <a:rPr lang="en-US" sz="1800"/>
                        <a:t>Domain names, technical issues </a:t>
                      </a:r>
                      <a:endParaRPr sz="1800"/>
                    </a:p>
                  </a:txBody>
                  <a:tcPr marL="91450" marR="91450" marT="45725" marB="45725"/>
                </a:tc>
                <a:tc>
                  <a:txBody>
                    <a:bodyPr/>
                    <a:lstStyle/>
                    <a:p>
                      <a:pPr marL="0" marR="0" lvl="0" indent="0" algn="l" rtl="0">
                        <a:spcBef>
                          <a:spcPts val="0"/>
                        </a:spcBef>
                        <a:spcAft>
                          <a:spcPts val="0"/>
                        </a:spcAft>
                        <a:buNone/>
                      </a:pPr>
                      <a:r>
                        <a:rPr lang="en-US" sz="1800"/>
                        <a:t>ICANN,  ITU  </a:t>
                      </a:r>
                      <a:endParaRPr sz="180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0"/>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Concepts &amp; terms </a:t>
            </a:r>
            <a:endParaRPr b="1" dirty="0">
              <a:latin typeface="+mj-lt"/>
            </a:endParaRPr>
          </a:p>
        </p:txBody>
      </p:sp>
      <p:sp>
        <p:nvSpPr>
          <p:cNvPr id="477" name="Google Shape;477;p50"/>
          <p:cNvSpPr txBox="1"/>
          <p:nvPr/>
        </p:nvSpPr>
        <p:spPr>
          <a:xfrm>
            <a:off x="1435608" y="1722493"/>
            <a:ext cx="6504039"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mn-lt"/>
                <a:ea typeface="Gill Sans"/>
                <a:cs typeface="Gill Sans"/>
                <a:sym typeface="Gill Sans"/>
              </a:rPr>
              <a:t>This is a very general introduction to some legal terms and important concepts that we’ll use throughout the </a:t>
            </a:r>
            <a:r>
              <a:rPr lang="en-US" sz="3200" dirty="0" err="1">
                <a:solidFill>
                  <a:schemeClr val="dk1"/>
                </a:solidFill>
                <a:latin typeface="+mn-lt"/>
                <a:ea typeface="Gill Sans"/>
                <a:cs typeface="Gill Sans"/>
                <a:sym typeface="Gill Sans"/>
              </a:rPr>
              <a:t>semewster</a:t>
            </a:r>
            <a:r>
              <a:rPr lang="en-US" sz="3200" dirty="0">
                <a:solidFill>
                  <a:schemeClr val="dk1"/>
                </a:solidFill>
                <a:latin typeface="+mn-lt"/>
                <a:ea typeface="Gill Sans"/>
                <a:cs typeface="Gill Sans"/>
                <a:sym typeface="Gill Sans"/>
              </a:rPr>
              <a:t>.    </a:t>
            </a:r>
            <a:endParaRPr dirty="0">
              <a:latin typeface="+mn-lt"/>
            </a:endParaRPr>
          </a:p>
          <a:p>
            <a:pPr marL="0" marR="0" lvl="0" indent="0" algn="l" rtl="0">
              <a:spcBef>
                <a:spcPts val="0"/>
              </a:spcBef>
              <a:spcAft>
                <a:spcPts val="0"/>
              </a:spcAft>
              <a:buNone/>
            </a:pPr>
            <a:endParaRPr sz="3200" dirty="0">
              <a:solidFill>
                <a:schemeClr val="dk1"/>
              </a:solidFill>
              <a:latin typeface="+mn-lt"/>
              <a:ea typeface="Gill Sans"/>
              <a:cs typeface="Gill Sans"/>
              <a:sym typeface="Gill Sans"/>
            </a:endParaRPr>
          </a:p>
          <a:p>
            <a:pPr marL="0" marR="0" lvl="0" indent="0" algn="l" rtl="0">
              <a:spcBef>
                <a:spcPts val="0"/>
              </a:spcBef>
              <a:spcAft>
                <a:spcPts val="0"/>
              </a:spcAft>
              <a:buNone/>
            </a:pPr>
            <a:r>
              <a:rPr lang="en-US" sz="3200" dirty="0">
                <a:solidFill>
                  <a:schemeClr val="dk1"/>
                </a:solidFill>
                <a:latin typeface="+mn-lt"/>
                <a:ea typeface="Gill Sans"/>
                <a:cs typeface="Gill Sans"/>
                <a:sym typeface="Gill Sans"/>
              </a:rPr>
              <a:t>You’re probably familiar with many of them, such as the standard (or burden) of proof test in a criminal case ... </a:t>
            </a:r>
            <a:endParaRPr dirty="0">
              <a:latin typeface="+mn-lt"/>
            </a:endParaRPr>
          </a:p>
        </p:txBody>
      </p:sp>
      <p:pic>
        <p:nvPicPr>
          <p:cNvPr id="5" name="Google Shape;299;p25" descr="Equal.Justice.scotus.jpg">
            <a:extLst>
              <a:ext uri="{FF2B5EF4-FFF2-40B4-BE49-F238E27FC236}">
                <a16:creationId xmlns:a16="http://schemas.microsoft.com/office/drawing/2014/main" id="{2D1D423F-9A39-B82F-6547-FD774E0FD166}"/>
              </a:ext>
            </a:extLst>
          </p:cNvPr>
          <p:cNvPicPr preferRelativeResize="0"/>
          <p:nvPr/>
        </p:nvPicPr>
        <p:blipFill rotWithShape="1">
          <a:blip r:embed="rId3">
            <a:alphaModFix/>
          </a:blip>
          <a:srcRect b="25444"/>
          <a:stretch/>
        </p:blipFill>
        <p:spPr>
          <a:xfrm>
            <a:off x="1435608" y="274638"/>
            <a:ext cx="7605524" cy="1064025"/>
          </a:xfrm>
          <a:prstGeom prst="rect">
            <a:avLst/>
          </a:prstGeom>
          <a:noFill/>
          <a:ln>
            <a:noFill/>
          </a:ln>
        </p:spPr>
      </p:pic>
      <p:sp>
        <p:nvSpPr>
          <p:cNvPr id="3" name="Google Shape;188;p9">
            <a:extLst>
              <a:ext uri="{FF2B5EF4-FFF2-40B4-BE49-F238E27FC236}">
                <a16:creationId xmlns:a16="http://schemas.microsoft.com/office/drawing/2014/main" id="{50D81DF9-A2F5-AC4B-AA95-82A8D23253A6}"/>
              </a:ext>
            </a:extLst>
          </p:cNvPr>
          <p:cNvSpPr txBox="1">
            <a:spLocks/>
          </p:cNvSpPr>
          <p:nvPr/>
        </p:nvSpPr>
        <p:spPr>
          <a:xfrm>
            <a:off x="1428146" y="180668"/>
            <a:ext cx="749808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2214"/>
              </a:buClr>
              <a:buSzPts val="1800"/>
              <a:buFont typeface="Gill Sans"/>
              <a:buNone/>
              <a:defRPr sz="4300" b="0" i="0" u="none" strike="noStrike" cap="none">
                <a:solidFill>
                  <a:srgbClr val="562214"/>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800"/>
            </a:pPr>
            <a:r>
              <a:rPr lang="en-US" sz="4800" b="1" dirty="0">
                <a:solidFill>
                  <a:schemeClr val="lt1"/>
                </a:solidFill>
                <a:latin typeface="+mj-lt"/>
              </a:rPr>
              <a:t>1.7 Tests &amp; Doctrines</a:t>
            </a:r>
            <a:endParaRPr lang="en-US" dirty="0">
              <a:latin typeface="+mj-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2790-B99B-0864-D812-A169B2B6005C}"/>
              </a:ext>
            </a:extLst>
          </p:cNvPr>
          <p:cNvSpPr>
            <a:spLocks noGrp="1"/>
          </p:cNvSpPr>
          <p:nvPr>
            <p:ph type="title"/>
          </p:nvPr>
        </p:nvSpPr>
        <p:spPr/>
        <p:txBody>
          <a:bodyPr/>
          <a:lstStyle/>
          <a:p>
            <a:r>
              <a:rPr lang="en-US" b="1" dirty="0">
                <a:latin typeface="+mj-lt"/>
              </a:rPr>
              <a:t>State action doctrine </a:t>
            </a:r>
          </a:p>
        </p:txBody>
      </p:sp>
      <p:sp>
        <p:nvSpPr>
          <p:cNvPr id="3" name="Text Placeholder 2">
            <a:extLst>
              <a:ext uri="{FF2B5EF4-FFF2-40B4-BE49-F238E27FC236}">
                <a16:creationId xmlns:a16="http://schemas.microsoft.com/office/drawing/2014/main" id="{A7FEE49B-DFCE-E725-E200-9D3AAB7AAEEA}"/>
              </a:ext>
            </a:extLst>
          </p:cNvPr>
          <p:cNvSpPr>
            <a:spLocks noGrp="1"/>
          </p:cNvSpPr>
          <p:nvPr>
            <p:ph type="body" idx="1"/>
          </p:nvPr>
        </p:nvSpPr>
        <p:spPr/>
        <p:txBody>
          <a:bodyPr>
            <a:normAutofit/>
          </a:bodyPr>
          <a:lstStyle/>
          <a:p>
            <a:pPr fontAlgn="base"/>
            <a:r>
              <a:rPr lang="en-US" dirty="0"/>
              <a:t>The First  Amendment protects people from censorship by any  government (or state) actor, but not from private non-state actors.   </a:t>
            </a:r>
          </a:p>
          <a:p>
            <a:pPr fontAlgn="base"/>
            <a:r>
              <a:rPr lang="en-US" dirty="0"/>
              <a:t>The First Amendment says “Congress shall make no law … abridging the freedom of speech, or of the press.” This applies to government action but not to private editorial decisions.</a:t>
            </a:r>
          </a:p>
          <a:p>
            <a:endParaRPr lang="en-US" dirty="0"/>
          </a:p>
        </p:txBody>
      </p:sp>
    </p:spTree>
    <p:extLst>
      <p:ext uri="{BB962C8B-B14F-4D97-AF65-F5344CB8AC3E}">
        <p14:creationId xmlns:p14="http://schemas.microsoft.com/office/powerpoint/2010/main" val="638984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4"/>
          <p:cNvSpPr txBox="1">
            <a:spLocks noGrp="1"/>
          </p:cNvSpPr>
          <p:nvPr>
            <p:ph type="title"/>
          </p:nvPr>
        </p:nvSpPr>
        <p:spPr>
          <a:xfrm>
            <a:off x="1367028" y="274638"/>
            <a:ext cx="763524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Burden of Proof </a:t>
            </a:r>
            <a:endParaRPr b="1" dirty="0">
              <a:latin typeface="+mj-lt"/>
            </a:endParaRPr>
          </a:p>
        </p:txBody>
      </p:sp>
      <p:sp>
        <p:nvSpPr>
          <p:cNvPr id="504" name="Google Shape;504;p54"/>
          <p:cNvSpPr txBox="1">
            <a:spLocks noGrp="1"/>
          </p:cNvSpPr>
          <p:nvPr>
            <p:ph type="body" idx="1"/>
          </p:nvPr>
        </p:nvSpPr>
        <p:spPr>
          <a:xfrm>
            <a:off x="1298448" y="1452562"/>
            <a:ext cx="7772400" cy="5130800"/>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560"/>
              <a:buNone/>
            </a:pPr>
            <a:r>
              <a:rPr lang="en-US" sz="2800" dirty="0">
                <a:latin typeface="+mn-lt"/>
              </a:rPr>
              <a:t>In a criminal case, innocence is assumed until guilt </a:t>
            </a:r>
            <a:r>
              <a:rPr lang="en-US" sz="2800" b="1" dirty="0">
                <a:latin typeface="+mn-lt"/>
              </a:rPr>
              <a:t>beyond a reasonable doubt </a:t>
            </a:r>
            <a:r>
              <a:rPr lang="en-US" sz="2800" dirty="0">
                <a:latin typeface="+mn-lt"/>
              </a:rPr>
              <a:t>is proven. </a:t>
            </a:r>
          </a:p>
          <a:p>
            <a:pPr marL="82296" lvl="0" indent="0" algn="l" rtl="0">
              <a:lnSpc>
                <a:spcPct val="100000"/>
              </a:lnSpc>
              <a:spcBef>
                <a:spcPts val="0"/>
              </a:spcBef>
              <a:spcAft>
                <a:spcPts val="0"/>
              </a:spcAft>
              <a:buSzPts val="2560"/>
              <a:buNone/>
            </a:pPr>
            <a:endParaRPr sz="2800" dirty="0">
              <a:latin typeface="+mn-lt"/>
            </a:endParaRPr>
          </a:p>
          <a:p>
            <a:pPr marL="82296" lvl="0" indent="0" algn="l" rtl="0">
              <a:lnSpc>
                <a:spcPct val="100000"/>
              </a:lnSpc>
              <a:spcBef>
                <a:spcPts val="600"/>
              </a:spcBef>
              <a:spcAft>
                <a:spcPts val="0"/>
              </a:spcAft>
              <a:buSzPts val="2560"/>
              <a:buNone/>
            </a:pPr>
            <a:r>
              <a:rPr lang="en-US" sz="2800" dirty="0">
                <a:latin typeface="+mn-lt"/>
              </a:rPr>
              <a:t>In a civil case, the standard is the </a:t>
            </a:r>
            <a:r>
              <a:rPr lang="en-US" sz="2800" b="1" dirty="0">
                <a:latin typeface="+mn-lt"/>
              </a:rPr>
              <a:t>preponderance of evidence, </a:t>
            </a:r>
            <a:r>
              <a:rPr lang="en-US" sz="2800" dirty="0">
                <a:latin typeface="+mn-lt"/>
              </a:rPr>
              <a:t>(51% vs 49%) </a:t>
            </a:r>
          </a:p>
          <a:p>
            <a:pPr marL="82296" lvl="0" indent="0" algn="l" rtl="0">
              <a:lnSpc>
                <a:spcPct val="100000"/>
              </a:lnSpc>
              <a:spcBef>
                <a:spcPts val="600"/>
              </a:spcBef>
              <a:spcAft>
                <a:spcPts val="0"/>
              </a:spcAft>
              <a:buSzPts val="2560"/>
              <a:buNone/>
            </a:pPr>
            <a:endParaRPr sz="2800" dirty="0">
              <a:latin typeface="+mn-lt"/>
            </a:endParaRPr>
          </a:p>
          <a:p>
            <a:pPr marL="82296" lvl="0" indent="0" algn="l" rtl="0">
              <a:lnSpc>
                <a:spcPct val="100000"/>
              </a:lnSpc>
              <a:spcBef>
                <a:spcPts val="600"/>
              </a:spcBef>
              <a:spcAft>
                <a:spcPts val="0"/>
              </a:spcAft>
              <a:buSzPts val="2560"/>
              <a:buNone/>
            </a:pPr>
            <a:r>
              <a:rPr lang="en-US" sz="2800" dirty="0">
                <a:latin typeface="+mn-lt"/>
              </a:rPr>
              <a:t>However, in Constitutional cases, we apply </a:t>
            </a:r>
            <a:r>
              <a:rPr lang="en-US" sz="2800" b="1" dirty="0">
                <a:latin typeface="+mn-lt"/>
              </a:rPr>
              <a:t>strict or intermediate scrutiny </a:t>
            </a:r>
            <a:r>
              <a:rPr lang="en-US" sz="2800" dirty="0">
                <a:latin typeface="+mn-lt"/>
              </a:rPr>
              <a:t>tests to be applied.  </a:t>
            </a:r>
            <a:endParaRPr sz="2800" dirty="0">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5"/>
          <p:cNvSpPr txBox="1">
            <a:spLocks noGrp="1"/>
          </p:cNvSpPr>
          <p:nvPr>
            <p:ph type="body" idx="1"/>
          </p:nvPr>
        </p:nvSpPr>
        <p:spPr>
          <a:xfrm>
            <a:off x="1313688" y="1660635"/>
            <a:ext cx="7772400" cy="5381296"/>
          </a:xfrm>
          <a:prstGeom prst="rect">
            <a:avLst/>
          </a:prstGeom>
          <a:noFill/>
          <a:ln>
            <a:noFill/>
          </a:ln>
        </p:spPr>
        <p:txBody>
          <a:bodyPr spcFirstLastPara="1" wrap="square" lIns="91425" tIns="45700" rIns="91425" bIns="45700" anchor="t" anchorCtr="0">
            <a:noAutofit/>
          </a:bodyPr>
          <a:lstStyle/>
          <a:p>
            <a:pPr marL="82296" lvl="0" indent="0" algn="l" rtl="0">
              <a:lnSpc>
                <a:spcPct val="100000"/>
              </a:lnSpc>
              <a:spcBef>
                <a:spcPts val="0"/>
              </a:spcBef>
              <a:spcAft>
                <a:spcPts val="0"/>
              </a:spcAft>
              <a:buSzPts val="2240"/>
              <a:buNone/>
            </a:pPr>
            <a:r>
              <a:rPr lang="en-US" sz="2800" i="1" dirty="0">
                <a:latin typeface="+mn-lt"/>
              </a:rPr>
              <a:t>When courts review laws that curtail constitutionally protected rights, they first determine the level of scrutiny to be applied </a:t>
            </a:r>
            <a:br>
              <a:rPr lang="en-US" sz="2800" i="1" dirty="0">
                <a:latin typeface="+mn-lt"/>
              </a:rPr>
            </a:br>
            <a:endParaRPr sz="2800" i="1" dirty="0">
              <a:latin typeface="+mn-lt"/>
            </a:endParaRPr>
          </a:p>
          <a:p>
            <a:pPr marL="402336" lvl="1" indent="0">
              <a:buSzPts val="2400"/>
              <a:buNone/>
            </a:pPr>
            <a:r>
              <a:rPr lang="en-US" b="1" dirty="0">
                <a:latin typeface="+mn-lt"/>
              </a:rPr>
              <a:t>Strict scrutiny  </a:t>
            </a:r>
            <a:r>
              <a:rPr lang="en-US" dirty="0">
                <a:latin typeface="+mn-lt"/>
              </a:rPr>
              <a:t>-  specific content regulated </a:t>
            </a:r>
          </a:p>
          <a:p>
            <a:pPr marL="402336" lvl="1" indent="0">
              <a:buSzPts val="2400"/>
              <a:buNone/>
            </a:pPr>
            <a:r>
              <a:rPr lang="en-US" b="1" dirty="0">
                <a:latin typeface="+mn-lt"/>
              </a:rPr>
              <a:t>Intermediate scrutiny </a:t>
            </a:r>
            <a:r>
              <a:rPr lang="en-US" dirty="0">
                <a:latin typeface="+mn-lt"/>
              </a:rPr>
              <a:t>- content neutral regulation  </a:t>
            </a:r>
            <a:endParaRPr lang="en-US" b="1" dirty="0">
              <a:latin typeface="+mn-lt"/>
            </a:endParaRPr>
          </a:p>
          <a:p>
            <a:pPr marL="402336" lvl="1" indent="0" algn="l" rtl="0">
              <a:lnSpc>
                <a:spcPct val="100000"/>
              </a:lnSpc>
              <a:spcBef>
                <a:spcPts val="550"/>
              </a:spcBef>
              <a:spcAft>
                <a:spcPts val="0"/>
              </a:spcAft>
              <a:buSzPts val="2400"/>
              <a:buNone/>
            </a:pPr>
            <a:r>
              <a:rPr lang="en-US" b="1" dirty="0">
                <a:latin typeface="+mn-lt"/>
              </a:rPr>
              <a:t>Rational basis review </a:t>
            </a:r>
            <a:r>
              <a:rPr lang="en-US" dirty="0">
                <a:latin typeface="+mn-lt"/>
              </a:rPr>
              <a:t>– routine non-Constitutional regulation  </a:t>
            </a:r>
          </a:p>
          <a:p>
            <a:pPr marL="658368" lvl="2" indent="0" algn="l" rtl="0">
              <a:lnSpc>
                <a:spcPct val="100000"/>
              </a:lnSpc>
              <a:spcBef>
                <a:spcPts val="480"/>
              </a:spcBef>
              <a:spcAft>
                <a:spcPts val="0"/>
              </a:spcAft>
              <a:buSzPts val="2400"/>
              <a:buNone/>
            </a:pPr>
            <a:r>
              <a:rPr lang="en-US" sz="2800" dirty="0">
                <a:latin typeface="+mn-lt"/>
              </a:rPr>
              <a:t> </a:t>
            </a:r>
          </a:p>
          <a:p>
            <a:pPr marL="402336" lvl="1" indent="0" algn="l" rtl="0">
              <a:lnSpc>
                <a:spcPct val="100000"/>
              </a:lnSpc>
              <a:spcBef>
                <a:spcPts val="550"/>
              </a:spcBef>
              <a:spcAft>
                <a:spcPts val="0"/>
              </a:spcAft>
              <a:buSzPts val="2800"/>
              <a:buNone/>
            </a:pPr>
            <a:br>
              <a:rPr lang="en-US" dirty="0">
                <a:latin typeface="+mn-lt"/>
              </a:rPr>
            </a:br>
            <a:r>
              <a:rPr lang="en-US" dirty="0">
                <a:latin typeface="+mn-lt"/>
              </a:rPr>
              <a:t> </a:t>
            </a:r>
            <a:endParaRPr dirty="0">
              <a:latin typeface="+mn-lt"/>
            </a:endParaRPr>
          </a:p>
        </p:txBody>
      </p:sp>
      <p:sp>
        <p:nvSpPr>
          <p:cNvPr id="511" name="Google Shape;511;p55"/>
          <p:cNvSpPr txBox="1"/>
          <p:nvPr/>
        </p:nvSpPr>
        <p:spPr>
          <a:xfrm>
            <a:off x="1450848" y="346842"/>
            <a:ext cx="7498080" cy="1143000"/>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spcBef>
                <a:spcPts val="0"/>
              </a:spcBef>
              <a:spcAft>
                <a:spcPts val="0"/>
              </a:spcAft>
              <a:buClr>
                <a:srgbClr val="562214"/>
              </a:buClr>
              <a:buSzPts val="4300"/>
              <a:buFont typeface="Gill Sans"/>
              <a:buNone/>
            </a:pPr>
            <a:r>
              <a:rPr lang="en-US" sz="4800" b="1" dirty="0">
                <a:solidFill>
                  <a:srgbClr val="562214"/>
                </a:solidFill>
                <a:latin typeface="+mj-lt"/>
                <a:ea typeface="Gill Sans"/>
                <a:cs typeface="Gill Sans"/>
                <a:sym typeface="Gill Sans"/>
              </a:rPr>
              <a:t>Scrutiny: </a:t>
            </a:r>
          </a:p>
          <a:p>
            <a:pPr marL="0" marR="0" lvl="0" indent="0" algn="l" rtl="0">
              <a:spcBef>
                <a:spcPts val="0"/>
              </a:spcBef>
              <a:spcAft>
                <a:spcPts val="0"/>
              </a:spcAft>
              <a:buClr>
                <a:srgbClr val="562214"/>
              </a:buClr>
              <a:buSzPts val="4300"/>
              <a:buFont typeface="Gill Sans"/>
              <a:buNone/>
            </a:pPr>
            <a:r>
              <a:rPr lang="en-US" sz="3900" b="1" dirty="0">
                <a:solidFill>
                  <a:srgbClr val="562214"/>
                </a:solidFill>
                <a:latin typeface="+mj-lt"/>
                <a:ea typeface="Gill Sans"/>
                <a:cs typeface="Gill Sans"/>
                <a:sym typeface="Gill Sans"/>
              </a:rPr>
              <a:t>3 tests for constitutionality   </a:t>
            </a:r>
            <a:endParaRPr sz="3900" b="1" dirty="0">
              <a:latin typeface="+mj-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A415-1116-A6BA-8613-B7D75AE865C5}"/>
              </a:ext>
            </a:extLst>
          </p:cNvPr>
          <p:cNvSpPr>
            <a:spLocks noGrp="1"/>
          </p:cNvSpPr>
          <p:nvPr>
            <p:ph type="title"/>
          </p:nvPr>
        </p:nvSpPr>
        <p:spPr/>
        <p:txBody>
          <a:bodyPr/>
          <a:lstStyle/>
          <a:p>
            <a:r>
              <a:rPr lang="en-US" b="1" dirty="0">
                <a:latin typeface="+mj-lt"/>
              </a:rPr>
              <a:t>Rational basis review </a:t>
            </a:r>
          </a:p>
        </p:txBody>
      </p:sp>
      <p:sp>
        <p:nvSpPr>
          <p:cNvPr id="3" name="Text Placeholder 2">
            <a:extLst>
              <a:ext uri="{FF2B5EF4-FFF2-40B4-BE49-F238E27FC236}">
                <a16:creationId xmlns:a16="http://schemas.microsoft.com/office/drawing/2014/main" id="{56C45C8C-1F60-4AB8-612F-579630020C4A}"/>
              </a:ext>
            </a:extLst>
          </p:cNvPr>
          <p:cNvSpPr>
            <a:spLocks noGrp="1"/>
          </p:cNvSpPr>
          <p:nvPr>
            <p:ph type="body" idx="1"/>
          </p:nvPr>
        </p:nvSpPr>
        <p:spPr/>
        <p:txBody>
          <a:bodyPr>
            <a:normAutofit lnSpcReduction="10000"/>
          </a:bodyPr>
          <a:lstStyle/>
          <a:p>
            <a:pPr algn="l" fontAlgn="ctr">
              <a:spcBef>
                <a:spcPts val="750"/>
              </a:spcBef>
              <a:spcAft>
                <a:spcPts val="600"/>
              </a:spcAft>
              <a:buFont typeface="Arial" panose="020B0604020202020204" pitchFamily="34" charset="0"/>
              <a:buChar char="•"/>
            </a:pPr>
            <a:r>
              <a:rPr lang="en-US" b="0" i="0" dirty="0">
                <a:solidFill>
                  <a:srgbClr val="001D35"/>
                </a:solidFill>
                <a:effectLst/>
                <a:latin typeface="+mn-lt"/>
              </a:rPr>
              <a:t>Most lenient test for a law  </a:t>
            </a:r>
          </a:p>
          <a:p>
            <a:pPr algn="l" fontAlgn="ctr">
              <a:spcBef>
                <a:spcPts val="750"/>
              </a:spcBef>
              <a:spcAft>
                <a:spcPts val="600"/>
              </a:spcAft>
              <a:buFont typeface="Arial" panose="020B0604020202020204" pitchFamily="34" charset="0"/>
              <a:buChar char="•"/>
            </a:pPr>
            <a:r>
              <a:rPr lang="en-US" dirty="0">
                <a:solidFill>
                  <a:srgbClr val="001D35"/>
                </a:solidFill>
                <a:latin typeface="+mn-lt"/>
              </a:rPr>
              <a:t>G</a:t>
            </a:r>
            <a:r>
              <a:rPr lang="en-US" b="0" i="0" dirty="0">
                <a:solidFill>
                  <a:srgbClr val="001D35"/>
                </a:solidFill>
                <a:effectLst/>
                <a:latin typeface="+mn-lt"/>
              </a:rPr>
              <a:t>overnment only has to show that a law has a legitimate interest that is rational and non-arbitrary </a:t>
            </a:r>
          </a:p>
          <a:p>
            <a:pPr algn="l">
              <a:spcBef>
                <a:spcPts val="750"/>
              </a:spcBef>
              <a:spcAft>
                <a:spcPts val="1500"/>
              </a:spcAft>
              <a:buFont typeface="Arial" panose="020B0604020202020204" pitchFamily="34" charset="0"/>
              <a:buChar char="•"/>
            </a:pPr>
            <a:r>
              <a:rPr lang="en-US" b="0" i="0" dirty="0">
                <a:solidFill>
                  <a:srgbClr val="001D35"/>
                </a:solidFill>
                <a:effectLst/>
                <a:latin typeface="+mn-lt"/>
              </a:rPr>
              <a:t>Generally used when fundamental rights or </a:t>
            </a:r>
            <a:r>
              <a:rPr lang="en-US" b="0" i="0" dirty="0">
                <a:solidFill>
                  <a:srgbClr val="001D35"/>
                </a:solidFill>
                <a:effectLst/>
                <a:highlight>
                  <a:srgbClr val="FFFF00"/>
                </a:highlight>
                <a:latin typeface="+mn-lt"/>
              </a:rPr>
              <a:t>suspect classifications </a:t>
            </a:r>
            <a:r>
              <a:rPr lang="en-US" b="0" i="0" dirty="0">
                <a:solidFill>
                  <a:srgbClr val="001D35"/>
                </a:solidFill>
                <a:effectLst/>
                <a:latin typeface="+mn-lt"/>
              </a:rPr>
              <a:t>are not at issue </a:t>
            </a:r>
          </a:p>
          <a:p>
            <a:pPr lvl="1"/>
            <a:r>
              <a:rPr lang="en-US" i="1" dirty="0">
                <a:latin typeface="+mn-lt"/>
              </a:rPr>
              <a:t>   </a:t>
            </a:r>
            <a:r>
              <a:rPr lang="en-US" i="1" dirty="0">
                <a:highlight>
                  <a:srgbClr val="FFFF00"/>
                </a:highlight>
                <a:latin typeface="+mn-lt"/>
              </a:rPr>
              <a:t>=</a:t>
            </a:r>
            <a:r>
              <a:rPr lang="en-US" i="1" dirty="0">
                <a:latin typeface="+mn-lt"/>
              </a:rPr>
              <a:t> </a:t>
            </a:r>
            <a:r>
              <a:rPr lang="en-US" b="0" i="1" dirty="0">
                <a:solidFill>
                  <a:srgbClr val="001D35"/>
                </a:solidFill>
                <a:effectLst/>
                <a:latin typeface="+mn-lt"/>
              </a:rPr>
              <a:t>groups of people who have been historically discriminated against.</a:t>
            </a:r>
            <a:endParaRPr lang="en-US" i="1" dirty="0">
              <a:latin typeface="+mn-lt"/>
            </a:endParaRPr>
          </a:p>
        </p:txBody>
      </p:sp>
    </p:spTree>
    <p:extLst>
      <p:ext uri="{BB962C8B-B14F-4D97-AF65-F5344CB8AC3E}">
        <p14:creationId xmlns:p14="http://schemas.microsoft.com/office/powerpoint/2010/main" val="4262633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EEC7-F90E-FF32-641A-2B518638A3A3}"/>
              </a:ext>
            </a:extLst>
          </p:cNvPr>
          <p:cNvSpPr>
            <a:spLocks noGrp="1"/>
          </p:cNvSpPr>
          <p:nvPr>
            <p:ph type="title"/>
          </p:nvPr>
        </p:nvSpPr>
        <p:spPr/>
        <p:txBody>
          <a:bodyPr/>
          <a:lstStyle/>
          <a:p>
            <a:r>
              <a:rPr lang="en-US" b="1" dirty="0">
                <a:latin typeface="+mj-lt"/>
              </a:rPr>
              <a:t>Intermediate Scrutiny </a:t>
            </a:r>
            <a:endParaRPr lang="en-US" dirty="0">
              <a:latin typeface="+mj-lt"/>
            </a:endParaRPr>
          </a:p>
        </p:txBody>
      </p:sp>
      <p:sp>
        <p:nvSpPr>
          <p:cNvPr id="3" name="Text Placeholder 2">
            <a:extLst>
              <a:ext uri="{FF2B5EF4-FFF2-40B4-BE49-F238E27FC236}">
                <a16:creationId xmlns:a16="http://schemas.microsoft.com/office/drawing/2014/main" id="{68F6B14A-DC71-3792-BEEF-5E53D4F7F207}"/>
              </a:ext>
            </a:extLst>
          </p:cNvPr>
          <p:cNvSpPr>
            <a:spLocks noGrp="1"/>
          </p:cNvSpPr>
          <p:nvPr>
            <p:ph type="body" idx="1"/>
          </p:nvPr>
        </p:nvSpPr>
        <p:spPr>
          <a:xfrm>
            <a:off x="1250731" y="1447800"/>
            <a:ext cx="7682957" cy="4800600"/>
          </a:xfrm>
        </p:spPr>
        <p:txBody>
          <a:bodyPr/>
          <a:lstStyle/>
          <a:p>
            <a:pPr marL="137160" indent="0">
              <a:buNone/>
            </a:pPr>
            <a:r>
              <a:rPr lang="en-US" sz="3200" dirty="0">
                <a:latin typeface="+mn-lt"/>
              </a:rPr>
              <a:t>A law affecting freedom of speech must </a:t>
            </a:r>
          </a:p>
          <a:p>
            <a:pPr marL="571500" lvl="1" indent="0">
              <a:buNone/>
            </a:pPr>
            <a:r>
              <a:rPr lang="en-US" dirty="0">
                <a:latin typeface="+mn-lt"/>
              </a:rPr>
              <a:t>1) be within power of government; </a:t>
            </a:r>
          </a:p>
          <a:p>
            <a:pPr marL="571500" lvl="1" indent="0">
              <a:buNone/>
            </a:pPr>
            <a:r>
              <a:rPr lang="en-US" dirty="0">
                <a:latin typeface="+mn-lt"/>
              </a:rPr>
              <a:t>2) advance an important gov’t interest; </a:t>
            </a:r>
          </a:p>
          <a:p>
            <a:pPr marL="571500" lvl="1" indent="0">
              <a:buNone/>
            </a:pPr>
            <a:r>
              <a:rPr lang="en-US" dirty="0">
                <a:latin typeface="+mn-lt"/>
              </a:rPr>
              <a:t>3) be narrowly tailored, not overly broad </a:t>
            </a:r>
          </a:p>
          <a:p>
            <a:pPr marL="571500" lvl="1" indent="0">
              <a:buNone/>
            </a:pPr>
            <a:r>
              <a:rPr lang="en-US" dirty="0">
                <a:latin typeface="+mn-lt"/>
              </a:rPr>
              <a:t>4) leave open alternative options for communication   </a:t>
            </a:r>
          </a:p>
          <a:p>
            <a:pPr marL="1028700" lvl="2" indent="0">
              <a:buNone/>
            </a:pPr>
            <a:r>
              <a:rPr lang="en-US" sz="2800" dirty="0">
                <a:latin typeface="+mn-lt"/>
              </a:rPr>
              <a:t> </a:t>
            </a:r>
          </a:p>
          <a:p>
            <a:pPr marL="1028700" lvl="2" indent="0">
              <a:buNone/>
            </a:pPr>
            <a:r>
              <a:rPr lang="en-US" sz="2800" dirty="0">
                <a:latin typeface="+mn-lt"/>
              </a:rPr>
              <a:t>Time, place &amp; manner restrictions are an option under intermedia scrutiny   </a:t>
            </a:r>
          </a:p>
          <a:p>
            <a:endParaRPr lang="en-US" dirty="0">
              <a:latin typeface="+mn-lt"/>
            </a:endParaRPr>
          </a:p>
        </p:txBody>
      </p:sp>
    </p:spTree>
    <p:extLst>
      <p:ext uri="{BB962C8B-B14F-4D97-AF65-F5344CB8AC3E}">
        <p14:creationId xmlns:p14="http://schemas.microsoft.com/office/powerpoint/2010/main" val="1202661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7"/>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Intermediate Scrutiny  </a:t>
            </a:r>
            <a:endParaRPr b="1" dirty="0">
              <a:latin typeface="+mj-lt"/>
            </a:endParaRPr>
          </a:p>
        </p:txBody>
      </p:sp>
      <p:sp>
        <p:nvSpPr>
          <p:cNvPr id="525" name="Google Shape;525;p57"/>
          <p:cNvSpPr txBox="1">
            <a:spLocks noGrp="1"/>
          </p:cNvSpPr>
          <p:nvPr>
            <p:ph type="body" idx="1"/>
          </p:nvPr>
        </p:nvSpPr>
        <p:spPr>
          <a:xfrm>
            <a:off x="1298448" y="1417638"/>
            <a:ext cx="7772400" cy="5268912"/>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560"/>
              <a:buNone/>
            </a:pPr>
            <a:r>
              <a:rPr lang="en-US" b="1" u="sng" dirty="0">
                <a:solidFill>
                  <a:schemeClr val="hlink"/>
                </a:solidFill>
                <a:latin typeface="+mn-lt"/>
                <a:hlinkClick r:id="rId3"/>
              </a:rPr>
              <a:t>Ex: Central Hudson </a:t>
            </a:r>
            <a:r>
              <a:rPr lang="en-US" b="1" u="sng" dirty="0">
                <a:solidFill>
                  <a:schemeClr val="hlink"/>
                </a:solidFill>
                <a:latin typeface="+mn-lt"/>
              </a:rPr>
              <a:t>v NY PUC 1980</a:t>
            </a:r>
            <a:r>
              <a:rPr lang="en-US" b="1" dirty="0">
                <a:latin typeface="+mn-lt"/>
              </a:rPr>
              <a:t> </a:t>
            </a:r>
          </a:p>
          <a:p>
            <a:pPr marL="82296" lvl="0" indent="0" algn="l" rtl="0">
              <a:lnSpc>
                <a:spcPct val="100000"/>
              </a:lnSpc>
              <a:spcBef>
                <a:spcPts val="0"/>
              </a:spcBef>
              <a:spcAft>
                <a:spcPts val="0"/>
              </a:spcAft>
              <a:buSzPts val="2560"/>
              <a:buNone/>
            </a:pPr>
            <a:br>
              <a:rPr lang="en-US" dirty="0">
                <a:latin typeface="+mn-lt"/>
              </a:rPr>
            </a:br>
            <a:r>
              <a:rPr lang="en-US" dirty="0">
                <a:latin typeface="+mn-lt"/>
              </a:rPr>
              <a:t>1) Legal? (Yes, advertising)  </a:t>
            </a:r>
            <a:br>
              <a:rPr lang="en-US" dirty="0">
                <a:latin typeface="+mn-lt"/>
              </a:rPr>
            </a:br>
            <a:r>
              <a:rPr lang="en-US" dirty="0">
                <a:latin typeface="+mn-lt"/>
              </a:rPr>
              <a:t>2) Important government interest?  (Yes, save energy) </a:t>
            </a:r>
            <a:br>
              <a:rPr lang="en-US" dirty="0">
                <a:latin typeface="+mn-lt"/>
              </a:rPr>
            </a:br>
            <a:r>
              <a:rPr lang="en-US" dirty="0">
                <a:latin typeface="+mn-lt"/>
              </a:rPr>
              <a:t>3) Further the interest? (No, advertising doesn’t necessarily mean energy waste) </a:t>
            </a:r>
            <a:br>
              <a:rPr lang="en-US" dirty="0">
                <a:latin typeface="+mn-lt"/>
              </a:rPr>
            </a:br>
            <a:r>
              <a:rPr lang="en-US" dirty="0">
                <a:latin typeface="+mn-lt"/>
              </a:rPr>
              <a:t> 4) Narrowly tailored? (No, its overly broad; it affects all company speech in one narrow interest) </a:t>
            </a:r>
            <a:endParaRPr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6854E-7FF1-FBB2-DAD9-B161726A8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722C4-921D-8DD1-19C9-33B7E9B903DD}"/>
              </a:ext>
            </a:extLst>
          </p:cNvPr>
          <p:cNvSpPr>
            <a:spLocks noGrp="1"/>
          </p:cNvSpPr>
          <p:nvPr>
            <p:ph type="title"/>
          </p:nvPr>
        </p:nvSpPr>
        <p:spPr/>
        <p:txBody>
          <a:bodyPr/>
          <a:lstStyle/>
          <a:p>
            <a:r>
              <a:rPr lang="en-US" dirty="0">
                <a:latin typeface="+mj-lt"/>
              </a:rPr>
              <a:t>Special focus Spring 2026 </a:t>
            </a:r>
          </a:p>
        </p:txBody>
      </p:sp>
      <p:sp>
        <p:nvSpPr>
          <p:cNvPr id="3" name="Text Placeholder 2">
            <a:extLst>
              <a:ext uri="{FF2B5EF4-FFF2-40B4-BE49-F238E27FC236}">
                <a16:creationId xmlns:a16="http://schemas.microsoft.com/office/drawing/2014/main" id="{6FB27550-7D69-0F1A-792A-F3131EF95D6C}"/>
              </a:ext>
            </a:extLst>
          </p:cNvPr>
          <p:cNvSpPr>
            <a:spLocks noGrp="1"/>
          </p:cNvSpPr>
          <p:nvPr>
            <p:ph type="body" idx="1"/>
          </p:nvPr>
        </p:nvSpPr>
        <p:spPr/>
        <p:txBody>
          <a:bodyPr/>
          <a:lstStyle/>
          <a:p>
            <a:r>
              <a:rPr lang="en-US" dirty="0">
                <a:latin typeface="+mj-lt"/>
              </a:rPr>
              <a:t>Technology &amp; media law </a:t>
            </a:r>
          </a:p>
          <a:p>
            <a:r>
              <a:rPr lang="en-US" dirty="0">
                <a:latin typeface="+mj-lt"/>
              </a:rPr>
              <a:t>Europe &amp; US conflicts over regulating the internet &amp; social media </a:t>
            </a:r>
          </a:p>
          <a:p>
            <a:r>
              <a:rPr lang="en-US" dirty="0">
                <a:latin typeface="+mj-lt"/>
              </a:rPr>
              <a:t>Artificial intelligence, libel &amp; copyright </a:t>
            </a:r>
          </a:p>
          <a:p>
            <a:r>
              <a:rPr lang="en-US" dirty="0">
                <a:latin typeface="+mj-lt"/>
              </a:rPr>
              <a:t>Advertising regulation, Oxycontin, and Purdue Pharma (a local issue) </a:t>
            </a:r>
          </a:p>
          <a:p>
            <a:r>
              <a:rPr lang="en-US" dirty="0">
                <a:latin typeface="+mj-lt"/>
              </a:rPr>
              <a:t>Regulating “Greek” signs (another local issue) </a:t>
            </a:r>
          </a:p>
          <a:p>
            <a:endParaRPr lang="en-US" dirty="0">
              <a:latin typeface="+mj-lt"/>
            </a:endParaRPr>
          </a:p>
        </p:txBody>
      </p:sp>
    </p:spTree>
    <p:extLst>
      <p:ext uri="{BB962C8B-B14F-4D97-AF65-F5344CB8AC3E}">
        <p14:creationId xmlns:p14="http://schemas.microsoft.com/office/powerpoint/2010/main" val="2452967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3">
          <a:extLst>
            <a:ext uri="{FF2B5EF4-FFF2-40B4-BE49-F238E27FC236}">
              <a16:creationId xmlns:a16="http://schemas.microsoft.com/office/drawing/2014/main" id="{71D044B1-B0B9-EE0A-9C7B-85B0B8A4EB46}"/>
            </a:ext>
          </a:extLst>
        </p:cNvPr>
        <p:cNvGrpSpPr/>
        <p:nvPr/>
      </p:nvGrpSpPr>
      <p:grpSpPr>
        <a:xfrm>
          <a:off x="0" y="0"/>
          <a:ext cx="0" cy="0"/>
          <a:chOff x="0" y="0"/>
          <a:chExt cx="0" cy="0"/>
        </a:xfrm>
      </p:grpSpPr>
      <p:sp>
        <p:nvSpPr>
          <p:cNvPr id="524" name="Google Shape;524;p57">
            <a:extLst>
              <a:ext uri="{FF2B5EF4-FFF2-40B4-BE49-F238E27FC236}">
                <a16:creationId xmlns:a16="http://schemas.microsoft.com/office/drawing/2014/main" id="{E7B86E9D-9A5D-F813-A3B8-4E1F0779DC4F}"/>
              </a:ext>
            </a:extLst>
          </p:cNvPr>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Strict Scrutiny  </a:t>
            </a:r>
            <a:endParaRPr b="1" dirty="0">
              <a:latin typeface="+mj-lt"/>
            </a:endParaRPr>
          </a:p>
        </p:txBody>
      </p:sp>
      <p:sp>
        <p:nvSpPr>
          <p:cNvPr id="525" name="Google Shape;525;p57">
            <a:extLst>
              <a:ext uri="{FF2B5EF4-FFF2-40B4-BE49-F238E27FC236}">
                <a16:creationId xmlns:a16="http://schemas.microsoft.com/office/drawing/2014/main" id="{CE369C37-822E-0644-43EB-2AA5C6D94586}"/>
              </a:ext>
            </a:extLst>
          </p:cNvPr>
          <p:cNvSpPr txBox="1">
            <a:spLocks noGrp="1"/>
          </p:cNvSpPr>
          <p:nvPr>
            <p:ph type="body" idx="1"/>
          </p:nvPr>
        </p:nvSpPr>
        <p:spPr>
          <a:xfrm>
            <a:off x="1298448" y="1314450"/>
            <a:ext cx="7772400" cy="5268912"/>
          </a:xfrm>
          <a:prstGeom prst="rect">
            <a:avLst/>
          </a:prstGeom>
          <a:noFill/>
          <a:ln>
            <a:noFill/>
          </a:ln>
        </p:spPr>
        <p:txBody>
          <a:bodyPr spcFirstLastPara="1" wrap="square" lIns="91425" tIns="45700" rIns="91425" bIns="45700" anchor="t" anchorCtr="0">
            <a:normAutofit fontScale="92500" lnSpcReduction="10000"/>
          </a:bodyPr>
          <a:lstStyle/>
          <a:p>
            <a:pPr marL="82296" lvl="0" indent="0" algn="l" rtl="0">
              <a:lnSpc>
                <a:spcPct val="100000"/>
              </a:lnSpc>
              <a:spcBef>
                <a:spcPts val="0"/>
              </a:spcBef>
              <a:spcAft>
                <a:spcPts val="0"/>
              </a:spcAft>
              <a:buSzPts val="2560"/>
              <a:buNone/>
            </a:pPr>
            <a:r>
              <a:rPr lang="en-US" dirty="0">
                <a:latin typeface="+mn-lt"/>
              </a:rPr>
              <a:t>When a law infringes on a fundamental constitutional right, and regulates the content or subject of a message, it is subject to strict scrutiny review. </a:t>
            </a:r>
          </a:p>
          <a:p>
            <a:pPr marL="82296" lvl="0" indent="0" algn="l" rtl="0">
              <a:lnSpc>
                <a:spcPct val="100000"/>
              </a:lnSpc>
              <a:spcBef>
                <a:spcPts val="0"/>
              </a:spcBef>
              <a:spcAft>
                <a:spcPts val="0"/>
              </a:spcAft>
              <a:buSzPts val="2560"/>
              <a:buNone/>
            </a:pPr>
            <a:endParaRPr lang="en-US" dirty="0">
              <a:latin typeface="+mn-lt"/>
            </a:endParaRPr>
          </a:p>
          <a:p>
            <a:pPr marL="82296" lvl="0" indent="0" algn="l" rtl="0">
              <a:lnSpc>
                <a:spcPct val="100000"/>
              </a:lnSpc>
              <a:spcBef>
                <a:spcPts val="0"/>
              </a:spcBef>
              <a:spcAft>
                <a:spcPts val="0"/>
              </a:spcAft>
              <a:buSzPts val="2560"/>
              <a:buNone/>
            </a:pPr>
            <a:r>
              <a:rPr lang="en-US" dirty="0">
                <a:latin typeface="+mn-lt"/>
              </a:rPr>
              <a:t>So the courts ask, is the law … </a:t>
            </a:r>
            <a:br>
              <a:rPr lang="en-US" b="1" u="sng" dirty="0">
                <a:solidFill>
                  <a:schemeClr val="hlink"/>
                </a:solidFill>
                <a:latin typeface="+mn-lt"/>
              </a:rPr>
            </a:br>
            <a:br>
              <a:rPr lang="en-US" dirty="0">
                <a:latin typeface="+mn-lt"/>
              </a:rPr>
            </a:br>
            <a:r>
              <a:rPr lang="en-US" dirty="0">
                <a:latin typeface="+mn-lt"/>
              </a:rPr>
              <a:t>1) Justified by a </a:t>
            </a:r>
            <a:r>
              <a:rPr lang="en-US" dirty="0">
                <a:highlight>
                  <a:srgbClr val="FFFF00"/>
                </a:highlight>
                <a:latin typeface="+mn-lt"/>
              </a:rPr>
              <a:t>compelling</a:t>
            </a:r>
            <a:r>
              <a:rPr lang="en-US" dirty="0">
                <a:latin typeface="+mn-lt"/>
              </a:rPr>
              <a:t> government interest?   </a:t>
            </a:r>
            <a:br>
              <a:rPr lang="en-US" dirty="0">
                <a:latin typeface="+mn-lt"/>
              </a:rPr>
            </a:br>
            <a:r>
              <a:rPr lang="en-US" dirty="0">
                <a:latin typeface="+mn-lt"/>
              </a:rPr>
              <a:t>2) Does it further the interest? </a:t>
            </a:r>
          </a:p>
          <a:p>
            <a:pPr marL="82296" lvl="0" indent="0" algn="l" rtl="0">
              <a:lnSpc>
                <a:spcPct val="100000"/>
              </a:lnSpc>
              <a:spcBef>
                <a:spcPts val="0"/>
              </a:spcBef>
              <a:spcAft>
                <a:spcPts val="0"/>
              </a:spcAft>
              <a:buSzPts val="2560"/>
              <a:buNone/>
            </a:pPr>
            <a:r>
              <a:rPr lang="en-US" dirty="0">
                <a:latin typeface="+mn-lt"/>
              </a:rPr>
              <a:t>3) Narrowly tailored? </a:t>
            </a:r>
          </a:p>
          <a:p>
            <a:pPr marL="82296" lvl="0" indent="0" algn="l" rtl="0">
              <a:lnSpc>
                <a:spcPct val="100000"/>
              </a:lnSpc>
              <a:spcBef>
                <a:spcPts val="0"/>
              </a:spcBef>
              <a:spcAft>
                <a:spcPts val="0"/>
              </a:spcAft>
              <a:buSzPts val="2560"/>
              <a:buNone/>
            </a:pPr>
            <a:r>
              <a:rPr lang="en-US" dirty="0">
                <a:latin typeface="+mn-lt"/>
              </a:rPr>
              <a:t>4) Least restrictive </a:t>
            </a:r>
            <a:endParaRPr dirty="0">
              <a:latin typeface="+mn-lt"/>
            </a:endParaRPr>
          </a:p>
        </p:txBody>
      </p:sp>
    </p:spTree>
    <p:extLst>
      <p:ext uri="{BB962C8B-B14F-4D97-AF65-F5344CB8AC3E}">
        <p14:creationId xmlns:p14="http://schemas.microsoft.com/office/powerpoint/2010/main" val="3307012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3">
          <a:extLst>
            <a:ext uri="{FF2B5EF4-FFF2-40B4-BE49-F238E27FC236}">
              <a16:creationId xmlns:a16="http://schemas.microsoft.com/office/drawing/2014/main" id="{3ABCFF41-5BA7-AA90-0FAC-400A84D10293}"/>
            </a:ext>
          </a:extLst>
        </p:cNvPr>
        <p:cNvGrpSpPr/>
        <p:nvPr/>
      </p:nvGrpSpPr>
      <p:grpSpPr>
        <a:xfrm>
          <a:off x="0" y="0"/>
          <a:ext cx="0" cy="0"/>
          <a:chOff x="0" y="0"/>
          <a:chExt cx="0" cy="0"/>
        </a:xfrm>
      </p:grpSpPr>
      <p:sp>
        <p:nvSpPr>
          <p:cNvPr id="524" name="Google Shape;524;p57">
            <a:extLst>
              <a:ext uri="{FF2B5EF4-FFF2-40B4-BE49-F238E27FC236}">
                <a16:creationId xmlns:a16="http://schemas.microsoft.com/office/drawing/2014/main" id="{A60AAE6F-C804-F23A-3AE2-6DCE7C4D9614}"/>
              </a:ext>
            </a:extLst>
          </p:cNvPr>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Strict Scrutiny  </a:t>
            </a:r>
            <a:endParaRPr b="1" dirty="0">
              <a:latin typeface="+mj-lt"/>
            </a:endParaRPr>
          </a:p>
        </p:txBody>
      </p:sp>
      <p:sp>
        <p:nvSpPr>
          <p:cNvPr id="525" name="Google Shape;525;p57">
            <a:extLst>
              <a:ext uri="{FF2B5EF4-FFF2-40B4-BE49-F238E27FC236}">
                <a16:creationId xmlns:a16="http://schemas.microsoft.com/office/drawing/2014/main" id="{93605276-257C-537C-B912-CE6CCFA374BA}"/>
              </a:ext>
            </a:extLst>
          </p:cNvPr>
          <p:cNvSpPr txBox="1">
            <a:spLocks noGrp="1"/>
          </p:cNvSpPr>
          <p:nvPr>
            <p:ph type="body" idx="1"/>
          </p:nvPr>
        </p:nvSpPr>
        <p:spPr>
          <a:xfrm>
            <a:off x="1298448" y="1314450"/>
            <a:ext cx="7772400" cy="5268912"/>
          </a:xfrm>
          <a:prstGeom prst="rect">
            <a:avLst/>
          </a:prstGeom>
          <a:noFill/>
          <a:ln>
            <a:noFill/>
          </a:ln>
        </p:spPr>
        <p:txBody>
          <a:bodyPr spcFirstLastPara="1" wrap="square" lIns="91425" tIns="45700" rIns="91425" bIns="45700" anchor="t" anchorCtr="0">
            <a:normAutofit lnSpcReduction="10000"/>
          </a:bodyPr>
          <a:lstStyle/>
          <a:p>
            <a:pPr marL="82296" lvl="0" indent="0" algn="l" rtl="0">
              <a:lnSpc>
                <a:spcPct val="100000"/>
              </a:lnSpc>
              <a:spcBef>
                <a:spcPts val="0"/>
              </a:spcBef>
              <a:spcAft>
                <a:spcPts val="0"/>
              </a:spcAft>
              <a:buSzPts val="2560"/>
              <a:buNone/>
            </a:pPr>
            <a:r>
              <a:rPr lang="en-US" b="1" u="sng" dirty="0">
                <a:solidFill>
                  <a:schemeClr val="hlink"/>
                </a:solidFill>
                <a:latin typeface="+mn-lt"/>
                <a:hlinkClick r:id="rId3"/>
              </a:rPr>
              <a:t>Ex: </a:t>
            </a:r>
            <a:r>
              <a:rPr lang="en-US" b="1" u="sng" dirty="0">
                <a:solidFill>
                  <a:schemeClr val="hlink"/>
                </a:solidFill>
                <a:latin typeface="+mn-lt"/>
              </a:rPr>
              <a:t>Reed v Town of Gilbert (2015) </a:t>
            </a:r>
            <a:br>
              <a:rPr lang="en-US" b="1" u="sng" dirty="0">
                <a:solidFill>
                  <a:schemeClr val="hlink"/>
                </a:solidFill>
                <a:latin typeface="+mn-lt"/>
              </a:rPr>
            </a:br>
            <a:br>
              <a:rPr lang="en-US" dirty="0">
                <a:latin typeface="+mn-lt"/>
              </a:rPr>
            </a:br>
            <a:r>
              <a:rPr lang="en-US" dirty="0">
                <a:latin typeface="+mn-lt"/>
              </a:rPr>
              <a:t>Clyde Reed, pastor of a church, placed temporary signs in Gilbert, Az advertising services. This violated a town ordinance that placed more restrictions on temporary directional &amp; religious signs than political signs. So, was there a </a:t>
            </a:r>
            <a:r>
              <a:rPr lang="en-US" i="1" dirty="0">
                <a:latin typeface="+mn-lt"/>
              </a:rPr>
              <a:t>compelling government interest </a:t>
            </a:r>
            <a:r>
              <a:rPr lang="en-US" dirty="0">
                <a:latin typeface="+mn-lt"/>
              </a:rPr>
              <a:t>regulating temporary signs in Gilbert?   </a:t>
            </a:r>
          </a:p>
          <a:p>
            <a:pPr marL="82296" lvl="0" indent="0" algn="l" rtl="0">
              <a:lnSpc>
                <a:spcPct val="100000"/>
              </a:lnSpc>
              <a:spcBef>
                <a:spcPts val="0"/>
              </a:spcBef>
              <a:spcAft>
                <a:spcPts val="0"/>
              </a:spcAft>
              <a:buSzPts val="2560"/>
              <a:buNone/>
            </a:pPr>
            <a:r>
              <a:rPr lang="en-US" dirty="0">
                <a:latin typeface="+mn-lt"/>
              </a:rPr>
              <a:t> </a:t>
            </a:r>
            <a:endParaRPr dirty="0">
              <a:latin typeface="+mn-lt"/>
            </a:endParaRPr>
          </a:p>
        </p:txBody>
      </p:sp>
    </p:spTree>
    <p:extLst>
      <p:ext uri="{BB962C8B-B14F-4D97-AF65-F5344CB8AC3E}">
        <p14:creationId xmlns:p14="http://schemas.microsoft.com/office/powerpoint/2010/main" val="997098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3">
          <a:extLst>
            <a:ext uri="{FF2B5EF4-FFF2-40B4-BE49-F238E27FC236}">
              <a16:creationId xmlns:a16="http://schemas.microsoft.com/office/drawing/2014/main" id="{B768249B-BD41-E503-2B8D-CDE37A195AF0}"/>
            </a:ext>
          </a:extLst>
        </p:cNvPr>
        <p:cNvGrpSpPr/>
        <p:nvPr/>
      </p:nvGrpSpPr>
      <p:grpSpPr>
        <a:xfrm>
          <a:off x="0" y="0"/>
          <a:ext cx="0" cy="0"/>
          <a:chOff x="0" y="0"/>
          <a:chExt cx="0" cy="0"/>
        </a:xfrm>
      </p:grpSpPr>
      <p:sp>
        <p:nvSpPr>
          <p:cNvPr id="524" name="Google Shape;524;p57">
            <a:extLst>
              <a:ext uri="{FF2B5EF4-FFF2-40B4-BE49-F238E27FC236}">
                <a16:creationId xmlns:a16="http://schemas.microsoft.com/office/drawing/2014/main" id="{EB542178-1347-9A05-9B34-0B291F21060A}"/>
              </a:ext>
            </a:extLst>
          </p:cNvPr>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Strict Scrutiny  </a:t>
            </a:r>
            <a:endParaRPr b="1" dirty="0">
              <a:latin typeface="+mj-lt"/>
            </a:endParaRPr>
          </a:p>
        </p:txBody>
      </p:sp>
      <p:sp>
        <p:nvSpPr>
          <p:cNvPr id="525" name="Google Shape;525;p57">
            <a:extLst>
              <a:ext uri="{FF2B5EF4-FFF2-40B4-BE49-F238E27FC236}">
                <a16:creationId xmlns:a16="http://schemas.microsoft.com/office/drawing/2014/main" id="{1A23DF88-7A04-CA90-8223-8E01BF528E1C}"/>
              </a:ext>
            </a:extLst>
          </p:cNvPr>
          <p:cNvSpPr txBox="1">
            <a:spLocks noGrp="1"/>
          </p:cNvSpPr>
          <p:nvPr>
            <p:ph type="body" idx="1"/>
          </p:nvPr>
        </p:nvSpPr>
        <p:spPr>
          <a:xfrm>
            <a:off x="1298448" y="1314450"/>
            <a:ext cx="7772400" cy="5268912"/>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560"/>
              <a:buNone/>
            </a:pPr>
            <a:r>
              <a:rPr lang="en-US" u="sng" dirty="0">
                <a:solidFill>
                  <a:schemeClr val="hlink"/>
                </a:solidFill>
                <a:latin typeface="+mn-lt"/>
                <a:hlinkClick r:id="rId3"/>
              </a:rPr>
              <a:t>Ex: </a:t>
            </a:r>
            <a:r>
              <a:rPr lang="en-US" u="sng" dirty="0">
                <a:solidFill>
                  <a:schemeClr val="hlink"/>
                </a:solidFill>
                <a:latin typeface="+mn-lt"/>
              </a:rPr>
              <a:t>Reed v Town of Gilbert (2015) </a:t>
            </a:r>
            <a:br>
              <a:rPr lang="en-US" u="sng" dirty="0">
                <a:solidFill>
                  <a:schemeClr val="hlink"/>
                </a:solidFill>
                <a:latin typeface="+mn-lt"/>
              </a:rPr>
            </a:br>
            <a:br>
              <a:rPr lang="en-US" dirty="0">
                <a:latin typeface="+mn-lt"/>
              </a:rPr>
            </a:br>
            <a:r>
              <a:rPr lang="en-US" u="none" strike="noStrike" dirty="0">
                <a:effectLst/>
                <a:latin typeface="+mn-lt"/>
                <a:hlinkClick r:id="rId4" tooltip="Associate Justice of the United States Supreme Court"/>
              </a:rPr>
              <a:t>Justice</a:t>
            </a:r>
            <a:r>
              <a:rPr lang="en-US" dirty="0">
                <a:solidFill>
                  <a:srgbClr val="202122"/>
                </a:solidFill>
                <a:effectLst/>
                <a:latin typeface="+mn-lt"/>
              </a:rPr>
              <a:t> </a:t>
            </a:r>
            <a:r>
              <a:rPr lang="en-US" u="none" strike="noStrike" dirty="0">
                <a:effectLst/>
                <a:latin typeface="+mn-lt"/>
                <a:hlinkClick r:id="rId5" tooltip="Clarence Thomas"/>
              </a:rPr>
              <a:t>Clarence Thomas</a:t>
            </a:r>
            <a:r>
              <a:rPr lang="en-US" dirty="0">
                <a:solidFill>
                  <a:srgbClr val="202122"/>
                </a:solidFill>
                <a:effectLst/>
                <a:latin typeface="+mn-lt"/>
              </a:rPr>
              <a:t> (writing the opinion for the majority) held that the  content-based restrictions that did not survive </a:t>
            </a:r>
            <a:r>
              <a:rPr lang="en-US" u="none" strike="noStrike" dirty="0">
                <a:effectLst/>
                <a:latin typeface="+mn-lt"/>
                <a:hlinkClick r:id="rId6" tooltip="Strict scrutiny"/>
              </a:rPr>
              <a:t>strict scrutiny</a:t>
            </a:r>
            <a:r>
              <a:rPr lang="en-US" dirty="0">
                <a:solidFill>
                  <a:srgbClr val="202122"/>
                </a:solidFill>
                <a:effectLst/>
                <a:latin typeface="+mn-lt"/>
              </a:rPr>
              <a:t> because the ordinance was not narrowly tailored to further a compelling government interest. </a:t>
            </a:r>
            <a:endParaRPr dirty="0">
              <a:latin typeface="+mn-lt"/>
            </a:endParaRPr>
          </a:p>
        </p:txBody>
      </p:sp>
    </p:spTree>
    <p:extLst>
      <p:ext uri="{BB962C8B-B14F-4D97-AF65-F5344CB8AC3E}">
        <p14:creationId xmlns:p14="http://schemas.microsoft.com/office/powerpoint/2010/main" val="2537725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8"/>
          <p:cNvSpPr txBox="1">
            <a:spLocks noGrp="1"/>
          </p:cNvSpPr>
          <p:nvPr>
            <p:ph type="title"/>
          </p:nvPr>
        </p:nvSpPr>
        <p:spPr>
          <a:xfrm>
            <a:off x="1292772" y="190556"/>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Legal terms – Overbreadth </a:t>
            </a:r>
            <a:endParaRPr b="1" dirty="0">
              <a:latin typeface="+mj-lt"/>
            </a:endParaRPr>
          </a:p>
        </p:txBody>
      </p:sp>
      <p:sp>
        <p:nvSpPr>
          <p:cNvPr id="532" name="Google Shape;532;p58"/>
          <p:cNvSpPr txBox="1">
            <a:spLocks noGrp="1"/>
          </p:cNvSpPr>
          <p:nvPr>
            <p:ph type="body" idx="1"/>
          </p:nvPr>
        </p:nvSpPr>
        <p:spPr>
          <a:xfrm>
            <a:off x="1292772" y="1417638"/>
            <a:ext cx="7778076" cy="5440362"/>
          </a:xfrm>
          <a:prstGeom prst="rect">
            <a:avLst/>
          </a:prstGeom>
          <a:noFill/>
          <a:ln>
            <a:noFill/>
          </a:ln>
        </p:spPr>
        <p:txBody>
          <a:bodyPr spcFirstLastPara="1" wrap="square" lIns="91425" tIns="45700" rIns="91425" bIns="45700" anchor="t" anchorCtr="0">
            <a:normAutofit fontScale="92500"/>
          </a:bodyPr>
          <a:lstStyle/>
          <a:p>
            <a:pPr marL="82296" lvl="0" indent="0" algn="l" rtl="0">
              <a:lnSpc>
                <a:spcPct val="100000"/>
              </a:lnSpc>
              <a:spcBef>
                <a:spcPts val="0"/>
              </a:spcBef>
              <a:spcAft>
                <a:spcPts val="0"/>
              </a:spcAft>
              <a:buSzPct val="80000"/>
              <a:buNone/>
            </a:pPr>
            <a:r>
              <a:rPr lang="en-US" sz="2800" dirty="0">
                <a:latin typeface="+mn-lt"/>
              </a:rPr>
              <a:t>If a law is vague,  or can be selectively administered, it may violate Constitutional rights. </a:t>
            </a:r>
            <a:br>
              <a:rPr lang="en-US" sz="2800" dirty="0">
                <a:latin typeface="+mn-lt"/>
              </a:rPr>
            </a:br>
            <a:endParaRPr sz="2800" dirty="0">
              <a:latin typeface="+mn-lt"/>
            </a:endParaRPr>
          </a:p>
          <a:p>
            <a:pPr marL="82296" lvl="0" indent="0" algn="l" rtl="0">
              <a:lnSpc>
                <a:spcPct val="100000"/>
              </a:lnSpc>
              <a:spcBef>
                <a:spcPts val="600"/>
              </a:spcBef>
              <a:spcAft>
                <a:spcPts val="0"/>
              </a:spcAft>
              <a:buSzPct val="80000"/>
              <a:buNone/>
            </a:pPr>
            <a:r>
              <a:rPr lang="en-US" sz="2800" dirty="0">
                <a:latin typeface="+mn-lt"/>
              </a:rPr>
              <a:t>A good law is not </a:t>
            </a:r>
            <a:r>
              <a:rPr lang="en-US" sz="2800" b="1" dirty="0">
                <a:latin typeface="+mn-lt"/>
              </a:rPr>
              <a:t>overly broad</a:t>
            </a:r>
            <a:r>
              <a:rPr lang="en-US" sz="2800" dirty="0">
                <a:latin typeface="+mn-lt"/>
              </a:rPr>
              <a:t>, but rather, is </a:t>
            </a:r>
            <a:r>
              <a:rPr lang="en-US" sz="2800" b="1" dirty="0">
                <a:latin typeface="+mn-lt"/>
              </a:rPr>
              <a:t>narrowly tailored </a:t>
            </a:r>
            <a:r>
              <a:rPr lang="en-US" sz="2800" dirty="0">
                <a:latin typeface="+mn-lt"/>
              </a:rPr>
              <a:t>to meet compelling interests.</a:t>
            </a:r>
            <a:br>
              <a:rPr lang="en-US" sz="2800" dirty="0">
                <a:latin typeface="+mn-lt"/>
              </a:rPr>
            </a:br>
            <a:endParaRPr sz="2800" dirty="0">
              <a:latin typeface="+mn-lt"/>
            </a:endParaRPr>
          </a:p>
          <a:p>
            <a:pPr marL="82296" lvl="0" indent="0" algn="l" rtl="0">
              <a:lnSpc>
                <a:spcPct val="100000"/>
              </a:lnSpc>
              <a:spcBef>
                <a:spcPts val="600"/>
              </a:spcBef>
              <a:spcAft>
                <a:spcPts val="0"/>
              </a:spcAft>
              <a:buSzPct val="80000"/>
              <a:buNone/>
            </a:pPr>
            <a:r>
              <a:rPr lang="en-US" sz="2800" i="1" dirty="0">
                <a:latin typeface="+mn-lt"/>
              </a:rPr>
              <a:t> In US v Stevens, 2010, the Supreme Court said that a law banning videos depicting cruelty to animals was overly broad and should have been more narrowly tailored.  Although the intent of the law was good, the way the law was written could have led to problems.    </a:t>
            </a:r>
            <a:endParaRPr sz="2800" dirty="0">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9"/>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Legal terms – Forum  </a:t>
            </a:r>
            <a:endParaRPr b="1" dirty="0">
              <a:latin typeface="+mj-lt"/>
            </a:endParaRPr>
          </a:p>
        </p:txBody>
      </p:sp>
      <p:sp>
        <p:nvSpPr>
          <p:cNvPr id="539" name="Google Shape;539;p59"/>
          <p:cNvSpPr txBox="1">
            <a:spLocks noGrp="1"/>
          </p:cNvSpPr>
          <p:nvPr>
            <p:ph type="body" idx="1"/>
          </p:nvPr>
        </p:nvSpPr>
        <p:spPr>
          <a:xfrm>
            <a:off x="1298448" y="1322388"/>
            <a:ext cx="7772400" cy="5268912"/>
          </a:xfrm>
          <a:prstGeom prst="rect">
            <a:avLst/>
          </a:prstGeom>
          <a:noFill/>
          <a:ln>
            <a:noFill/>
          </a:ln>
        </p:spPr>
        <p:txBody>
          <a:bodyPr spcFirstLastPara="1" wrap="square" lIns="91425" tIns="45700" rIns="91425" bIns="45700" anchor="t" anchorCtr="0">
            <a:normAutofit fontScale="92500" lnSpcReduction="10000"/>
          </a:bodyPr>
          <a:lstStyle/>
          <a:p>
            <a:pPr marL="82296" lvl="0" indent="0" algn="l" rtl="0">
              <a:lnSpc>
                <a:spcPct val="100000"/>
              </a:lnSpc>
              <a:spcBef>
                <a:spcPts val="0"/>
              </a:spcBef>
              <a:spcAft>
                <a:spcPts val="0"/>
              </a:spcAft>
              <a:buSzPts val="2560"/>
              <a:buNone/>
            </a:pPr>
            <a:r>
              <a:rPr lang="en-US" b="1" dirty="0">
                <a:latin typeface="+mn-lt"/>
              </a:rPr>
              <a:t>Public forum – </a:t>
            </a:r>
            <a:endParaRPr dirty="0">
              <a:latin typeface="+mn-lt"/>
            </a:endParaRPr>
          </a:p>
          <a:p>
            <a:pPr marL="402336" lvl="1" indent="0" algn="l" rtl="0">
              <a:lnSpc>
                <a:spcPct val="100000"/>
              </a:lnSpc>
              <a:spcBef>
                <a:spcPts val="550"/>
              </a:spcBef>
              <a:spcAft>
                <a:spcPts val="0"/>
              </a:spcAft>
              <a:buSzPts val="2800"/>
              <a:buNone/>
            </a:pPr>
            <a:r>
              <a:rPr lang="en-US" i="1" dirty="0">
                <a:latin typeface="+mn-lt"/>
              </a:rPr>
              <a:t>Parks, streets, traditional areas for free speech  </a:t>
            </a:r>
            <a:endParaRPr dirty="0">
              <a:latin typeface="+mn-lt"/>
            </a:endParaRPr>
          </a:p>
          <a:p>
            <a:pPr marL="402336" lvl="1" indent="0" algn="l" rtl="0">
              <a:lnSpc>
                <a:spcPct val="100000"/>
              </a:lnSpc>
              <a:spcBef>
                <a:spcPts val="550"/>
              </a:spcBef>
              <a:spcAft>
                <a:spcPts val="0"/>
              </a:spcAft>
              <a:buSzPts val="2800"/>
              <a:buNone/>
            </a:pPr>
            <a:r>
              <a:rPr lang="en-US" dirty="0">
                <a:latin typeface="+mn-lt"/>
              </a:rPr>
              <a:t>No content restrictions</a:t>
            </a:r>
            <a:endParaRPr dirty="0">
              <a:latin typeface="+mn-lt"/>
            </a:endParaRPr>
          </a:p>
          <a:p>
            <a:pPr marL="402336" lvl="1" indent="0" algn="l" rtl="0">
              <a:lnSpc>
                <a:spcPct val="100000"/>
              </a:lnSpc>
              <a:spcBef>
                <a:spcPts val="550"/>
              </a:spcBef>
              <a:spcAft>
                <a:spcPts val="0"/>
              </a:spcAft>
              <a:buSzPts val="2800"/>
              <a:buNone/>
            </a:pPr>
            <a:r>
              <a:rPr lang="en-US" dirty="0">
                <a:latin typeface="+mn-lt"/>
              </a:rPr>
              <a:t>Limited </a:t>
            </a:r>
            <a:r>
              <a:rPr lang="en-US" dirty="0">
                <a:solidFill>
                  <a:srgbClr val="FF0000"/>
                </a:solidFill>
                <a:latin typeface="+mn-lt"/>
              </a:rPr>
              <a:t>time place manner </a:t>
            </a:r>
            <a:r>
              <a:rPr lang="en-US" dirty="0">
                <a:latin typeface="+mn-lt"/>
              </a:rPr>
              <a:t>restrictions </a:t>
            </a:r>
            <a:endParaRPr dirty="0">
              <a:latin typeface="+mn-lt"/>
            </a:endParaRPr>
          </a:p>
          <a:p>
            <a:pPr marL="82296" lvl="0" indent="0" algn="l" rtl="0">
              <a:lnSpc>
                <a:spcPct val="100000"/>
              </a:lnSpc>
              <a:spcBef>
                <a:spcPts val="600"/>
              </a:spcBef>
              <a:spcAft>
                <a:spcPts val="0"/>
              </a:spcAft>
              <a:buSzPts val="2560"/>
              <a:buNone/>
            </a:pPr>
            <a:r>
              <a:rPr lang="en-US" b="1" dirty="0">
                <a:latin typeface="+mn-lt"/>
              </a:rPr>
              <a:t>Limited purpose public forum </a:t>
            </a:r>
            <a:endParaRPr dirty="0">
              <a:latin typeface="+mn-lt"/>
            </a:endParaRPr>
          </a:p>
          <a:p>
            <a:pPr marL="402336" lvl="1" indent="0" algn="l" rtl="0">
              <a:lnSpc>
                <a:spcPct val="100000"/>
              </a:lnSpc>
              <a:spcBef>
                <a:spcPts val="550"/>
              </a:spcBef>
              <a:spcAft>
                <a:spcPts val="0"/>
              </a:spcAft>
              <a:buSzPts val="2800"/>
              <a:buNone/>
            </a:pPr>
            <a:r>
              <a:rPr lang="en-US" i="1" dirty="0">
                <a:latin typeface="+mn-lt"/>
              </a:rPr>
              <a:t>City council, university lecture halls  </a:t>
            </a:r>
            <a:endParaRPr dirty="0">
              <a:latin typeface="+mn-lt"/>
            </a:endParaRPr>
          </a:p>
          <a:p>
            <a:pPr marL="402336" lvl="1" indent="0" algn="l" rtl="0">
              <a:lnSpc>
                <a:spcPct val="100000"/>
              </a:lnSpc>
              <a:spcBef>
                <a:spcPts val="550"/>
              </a:spcBef>
              <a:spcAft>
                <a:spcPts val="0"/>
              </a:spcAft>
              <a:buSzPts val="2800"/>
              <a:buNone/>
            </a:pPr>
            <a:r>
              <a:rPr lang="en-US" dirty="0">
                <a:latin typeface="+mn-lt"/>
              </a:rPr>
              <a:t>Time, place, manner restrictions allowed </a:t>
            </a:r>
            <a:endParaRPr dirty="0">
              <a:latin typeface="+mn-lt"/>
            </a:endParaRPr>
          </a:p>
          <a:p>
            <a:pPr marL="402336" lvl="1" indent="0" algn="l" rtl="0">
              <a:lnSpc>
                <a:spcPct val="100000"/>
              </a:lnSpc>
              <a:spcBef>
                <a:spcPts val="550"/>
              </a:spcBef>
              <a:spcAft>
                <a:spcPts val="0"/>
              </a:spcAft>
              <a:buSzPts val="2800"/>
              <a:buNone/>
            </a:pPr>
            <a:r>
              <a:rPr lang="en-US" dirty="0">
                <a:latin typeface="+mn-lt"/>
              </a:rPr>
              <a:t>Need not be least restrictive  </a:t>
            </a:r>
            <a:endParaRPr dirty="0">
              <a:latin typeface="+mn-lt"/>
            </a:endParaRPr>
          </a:p>
          <a:p>
            <a:pPr marL="82296" lvl="0" indent="0" algn="l" rtl="0">
              <a:lnSpc>
                <a:spcPct val="100000"/>
              </a:lnSpc>
              <a:spcBef>
                <a:spcPts val="600"/>
              </a:spcBef>
              <a:spcAft>
                <a:spcPts val="0"/>
              </a:spcAft>
              <a:buSzPts val="2560"/>
              <a:buNone/>
            </a:pPr>
            <a:r>
              <a:rPr lang="en-US" b="1" dirty="0">
                <a:latin typeface="+mn-lt"/>
              </a:rPr>
              <a:t>Non- public forum</a:t>
            </a:r>
            <a:r>
              <a:rPr lang="en-US" dirty="0">
                <a:latin typeface="+mn-lt"/>
              </a:rPr>
              <a:t>.  </a:t>
            </a:r>
            <a:endParaRPr dirty="0">
              <a:latin typeface="+mn-lt"/>
            </a:endParaRPr>
          </a:p>
          <a:p>
            <a:pPr marL="640080" lvl="1" indent="-237744" algn="l" rtl="0">
              <a:lnSpc>
                <a:spcPct val="100000"/>
              </a:lnSpc>
              <a:spcBef>
                <a:spcPts val="550"/>
              </a:spcBef>
              <a:spcAft>
                <a:spcPts val="0"/>
              </a:spcAft>
              <a:buSzPts val="2800"/>
              <a:buChar char="◦"/>
            </a:pPr>
            <a:r>
              <a:rPr lang="en-US" i="1" dirty="0">
                <a:latin typeface="+mn-lt"/>
              </a:rPr>
              <a:t>Military bases, airports, private property </a:t>
            </a:r>
            <a:endParaRPr dirty="0">
              <a:latin typeface="+mn-lt"/>
            </a:endParaRPr>
          </a:p>
          <a:p>
            <a:pPr marL="640080" lvl="1" indent="-237744" algn="l" rtl="0">
              <a:lnSpc>
                <a:spcPct val="100000"/>
              </a:lnSpc>
              <a:spcBef>
                <a:spcPts val="550"/>
              </a:spcBef>
              <a:spcAft>
                <a:spcPts val="0"/>
              </a:spcAft>
              <a:buSzPts val="2800"/>
              <a:buChar char="◦"/>
            </a:pPr>
            <a:r>
              <a:rPr lang="en-US" dirty="0">
                <a:latin typeface="+mn-lt"/>
              </a:rPr>
              <a:t>Content based restrictions OK   </a:t>
            </a:r>
            <a:endParaRPr dirty="0">
              <a:latin typeface="+mn-l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Legal terms - civil law</a:t>
            </a:r>
            <a:endParaRPr dirty="0">
              <a:latin typeface="+mj-lt"/>
            </a:endParaRPr>
          </a:p>
        </p:txBody>
      </p:sp>
      <p:sp>
        <p:nvSpPr>
          <p:cNvPr id="552" name="Google Shape;552;p61"/>
          <p:cNvSpPr txBox="1">
            <a:spLocks noGrp="1"/>
          </p:cNvSpPr>
          <p:nvPr>
            <p:ph type="body" idx="1"/>
          </p:nvPr>
        </p:nvSpPr>
        <p:spPr>
          <a:xfrm>
            <a:off x="1066800" y="1625600"/>
            <a:ext cx="7772400" cy="41148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Font typeface="Gill Sans"/>
              <a:buNone/>
            </a:pPr>
            <a:r>
              <a:rPr lang="en-US" dirty="0">
                <a:latin typeface="+mn-lt"/>
              </a:rPr>
              <a:t>	Brief, certiorari, concur, demurrer, discovery, dissent, distinguish, ex </a:t>
            </a:r>
            <a:r>
              <a:rPr lang="en-US" dirty="0" err="1">
                <a:latin typeface="+mn-lt"/>
              </a:rPr>
              <a:t>parte</a:t>
            </a:r>
            <a:r>
              <a:rPr lang="en-US" dirty="0">
                <a:latin typeface="+mn-lt"/>
              </a:rPr>
              <a:t>, injunction, interrogatories, motion, opinion, petitioner (plaintiff), quash, remand, reverse, respondent (defendant), subpoena duces tecum, summary judgment, stare decisis, tort, uphold, venue, voir dire </a:t>
            </a:r>
            <a:endParaRPr dirty="0">
              <a:latin typeface="+mn-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6"/>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endParaRPr dirty="0"/>
          </a:p>
        </p:txBody>
      </p:sp>
      <p:pic>
        <p:nvPicPr>
          <p:cNvPr id="597" name="Google Shape;597;p66" descr="Equal.Justice.scotus.jpg"/>
          <p:cNvPicPr preferRelativeResize="0"/>
          <p:nvPr/>
        </p:nvPicPr>
        <p:blipFill rotWithShape="1">
          <a:blip r:embed="rId3">
            <a:alphaModFix/>
          </a:blip>
          <a:srcRect b="25444"/>
          <a:stretch/>
        </p:blipFill>
        <p:spPr>
          <a:xfrm>
            <a:off x="1435608" y="274638"/>
            <a:ext cx="7605524" cy="1064025"/>
          </a:xfrm>
          <a:prstGeom prst="rect">
            <a:avLst/>
          </a:prstGeom>
          <a:noFill/>
          <a:ln>
            <a:noFill/>
          </a:ln>
        </p:spPr>
      </p:pic>
      <p:sp>
        <p:nvSpPr>
          <p:cNvPr id="599" name="Google Shape;599;p66"/>
          <p:cNvSpPr txBox="1"/>
          <p:nvPr/>
        </p:nvSpPr>
        <p:spPr>
          <a:xfrm>
            <a:off x="1380588" y="1731943"/>
            <a:ext cx="749808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mn-lt"/>
                <a:ea typeface="Gill Sans"/>
                <a:cs typeface="Gill Sans"/>
                <a:sym typeface="Gill Sans"/>
              </a:rPr>
              <a:t>What do we think that the law should do?  </a:t>
            </a:r>
            <a:r>
              <a:rPr lang="en-US" sz="2400" b="0" i="1" u="none" strike="noStrike" cap="none" dirty="0">
                <a:solidFill>
                  <a:schemeClr val="dk1"/>
                </a:solidFill>
                <a:latin typeface="+mn-lt"/>
                <a:ea typeface="Gill Sans"/>
                <a:cs typeface="Gill Sans"/>
                <a:sym typeface="Gill Sans"/>
              </a:rPr>
              <a:t>Normative approach to law </a:t>
            </a:r>
            <a:endParaRPr sz="1800" b="0" i="0" u="none" strike="noStrike" cap="none" dirty="0">
              <a:solidFill>
                <a:schemeClr val="dk1"/>
              </a:solidFill>
              <a:latin typeface="+mn-lt"/>
              <a:ea typeface="Gill Sans"/>
              <a:cs typeface="Gill Sans"/>
              <a:sym typeface="Gill Sans"/>
            </a:endParaRPr>
          </a:p>
        </p:txBody>
      </p:sp>
      <p:sp>
        <p:nvSpPr>
          <p:cNvPr id="600" name="Google Shape;600;p66"/>
          <p:cNvSpPr/>
          <p:nvPr/>
        </p:nvSpPr>
        <p:spPr>
          <a:xfrm>
            <a:off x="1429667" y="2940801"/>
            <a:ext cx="7280596"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mn-lt"/>
                <a:ea typeface="Gill Sans"/>
                <a:cs typeface="Gill Sans"/>
                <a:sym typeface="Gill Sans"/>
              </a:rPr>
              <a:t>Jurisprudence</a:t>
            </a:r>
            <a:r>
              <a:rPr lang="en-US" sz="2400" dirty="0">
                <a:solidFill>
                  <a:schemeClr val="dk1"/>
                </a:solidFill>
                <a:latin typeface="+mn-lt"/>
                <a:ea typeface="Gill Sans"/>
                <a:cs typeface="Gill Sans"/>
                <a:sym typeface="Gill Sans"/>
              </a:rPr>
              <a:t> is the broad term for the history, theory and philosophy of law. It is where questions about the purpose of law are addressed. </a:t>
            </a:r>
            <a:endParaRPr dirty="0">
              <a:latin typeface="+mn-lt"/>
            </a:endParaRPr>
          </a:p>
          <a:p>
            <a:pPr marL="0" marR="0" lvl="0" indent="0" algn="l" rtl="0">
              <a:spcBef>
                <a:spcPts val="0"/>
              </a:spcBef>
              <a:spcAft>
                <a:spcPts val="0"/>
              </a:spcAft>
              <a:buNone/>
            </a:pPr>
            <a:endParaRPr sz="2400" dirty="0">
              <a:solidFill>
                <a:schemeClr val="dk1"/>
              </a:solidFill>
              <a:latin typeface="+mn-lt"/>
              <a:ea typeface="Gill Sans"/>
              <a:cs typeface="Gill Sans"/>
              <a:sym typeface="Gill Sans"/>
            </a:endParaRPr>
          </a:p>
          <a:p>
            <a:pPr marL="0" marR="0" lvl="0" indent="0" algn="l" rtl="0">
              <a:spcBef>
                <a:spcPts val="0"/>
              </a:spcBef>
              <a:spcAft>
                <a:spcPts val="0"/>
              </a:spcAft>
              <a:buNone/>
            </a:pPr>
            <a:r>
              <a:rPr lang="en-US" sz="2400" dirty="0">
                <a:solidFill>
                  <a:schemeClr val="dk1"/>
                </a:solidFill>
                <a:latin typeface="+mn-lt"/>
                <a:ea typeface="Gill Sans"/>
                <a:cs typeface="Gill Sans"/>
                <a:sym typeface="Gill Sans"/>
              </a:rPr>
              <a:t>Used in a sentence, you might say that a certain decision was important in First Amendment jurisprudence, or that a lawyer’s grasp of jurisprudence was legendary.       </a:t>
            </a:r>
            <a:endParaRPr dirty="0">
              <a:latin typeface="+mn-lt"/>
            </a:endParaRPr>
          </a:p>
          <a:p>
            <a:pPr marL="0" marR="0" lvl="0" indent="0" algn="l" rtl="0">
              <a:spcBef>
                <a:spcPts val="0"/>
              </a:spcBef>
              <a:spcAft>
                <a:spcPts val="0"/>
              </a:spcAft>
              <a:buNone/>
            </a:pPr>
            <a:r>
              <a:rPr lang="en-US" sz="2400" dirty="0">
                <a:solidFill>
                  <a:schemeClr val="dk1"/>
                </a:solidFill>
                <a:latin typeface="+mn-lt"/>
                <a:ea typeface="Gill Sans"/>
                <a:cs typeface="Gill Sans"/>
                <a:sym typeface="Gill Sans"/>
              </a:rPr>
              <a:t> </a:t>
            </a:r>
            <a:endParaRPr dirty="0">
              <a:latin typeface="+mn-lt"/>
            </a:endParaRPr>
          </a:p>
        </p:txBody>
      </p:sp>
      <p:sp>
        <p:nvSpPr>
          <p:cNvPr id="2" name="Google Shape;188;p9">
            <a:extLst>
              <a:ext uri="{FF2B5EF4-FFF2-40B4-BE49-F238E27FC236}">
                <a16:creationId xmlns:a16="http://schemas.microsoft.com/office/drawing/2014/main" id="{76AEB8AA-4943-6DD0-B7EC-A5908EA7DDFD}"/>
              </a:ext>
            </a:extLst>
          </p:cNvPr>
          <p:cNvSpPr txBox="1">
            <a:spLocks/>
          </p:cNvSpPr>
          <p:nvPr/>
        </p:nvSpPr>
        <p:spPr>
          <a:xfrm>
            <a:off x="1320925" y="195934"/>
            <a:ext cx="749808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562214"/>
              </a:buClr>
              <a:buSzPts val="1800"/>
              <a:buFont typeface="Gill Sans"/>
              <a:buNone/>
              <a:defRPr sz="4300" b="0" i="0" u="none" strike="noStrike" cap="none">
                <a:solidFill>
                  <a:srgbClr val="562214"/>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800"/>
            </a:pPr>
            <a:r>
              <a:rPr lang="en-US" sz="4800" b="1" dirty="0">
                <a:solidFill>
                  <a:schemeClr val="lt1"/>
                </a:solidFill>
                <a:latin typeface="+mj-lt"/>
              </a:rPr>
              <a:t>1.8 Jurisprudence</a:t>
            </a:r>
            <a:endParaRPr lang="en-US" dirty="0">
              <a:latin typeface="+mj-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7"/>
          <p:cNvSpPr txBox="1">
            <a:spLocks noGrp="1"/>
          </p:cNvSpPr>
          <p:nvPr>
            <p:ph type="title"/>
          </p:nvPr>
        </p:nvSpPr>
        <p:spPr>
          <a:xfrm>
            <a:off x="1435608" y="38100"/>
            <a:ext cx="749808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562214"/>
              </a:buClr>
              <a:buSzPct val="100000"/>
              <a:buFont typeface="Gill Sans"/>
              <a:buNone/>
            </a:pPr>
            <a:r>
              <a:rPr lang="en-US" sz="3600" b="1" dirty="0">
                <a:latin typeface="+mj-lt"/>
              </a:rPr>
              <a:t>Issues in Jurisprudence </a:t>
            </a:r>
            <a:endParaRPr sz="3600" b="1" dirty="0">
              <a:latin typeface="+mj-lt"/>
            </a:endParaRPr>
          </a:p>
        </p:txBody>
      </p:sp>
      <p:sp>
        <p:nvSpPr>
          <p:cNvPr id="607" name="Google Shape;607;p67"/>
          <p:cNvSpPr txBox="1">
            <a:spLocks noGrp="1"/>
          </p:cNvSpPr>
          <p:nvPr>
            <p:ph type="body" idx="1"/>
          </p:nvPr>
        </p:nvSpPr>
        <p:spPr>
          <a:xfrm>
            <a:off x="983662" y="408709"/>
            <a:ext cx="7950025" cy="6040582"/>
          </a:xfrm>
          <a:prstGeom prst="rect">
            <a:avLst/>
          </a:prstGeom>
          <a:noFill/>
          <a:ln>
            <a:noFill/>
          </a:ln>
        </p:spPr>
        <p:txBody>
          <a:bodyPr spcFirstLastPara="1" wrap="square" lIns="91425" tIns="45700" rIns="91425" bIns="45700" anchor="t" anchorCtr="0">
            <a:normAutofit fontScale="70000" lnSpcReduction="20000"/>
          </a:bodyPr>
          <a:lstStyle/>
          <a:p>
            <a:pPr marL="365760" lvl="0" indent="-169671" algn="l" rtl="0">
              <a:lnSpc>
                <a:spcPct val="100000"/>
              </a:lnSpc>
              <a:spcBef>
                <a:spcPts val="0"/>
              </a:spcBef>
              <a:spcAft>
                <a:spcPts val="0"/>
              </a:spcAft>
              <a:buSzPct val="80000"/>
              <a:buNone/>
            </a:pPr>
            <a:endParaRPr dirty="0">
              <a:latin typeface="+mn-lt"/>
            </a:endParaRPr>
          </a:p>
          <a:p>
            <a:pPr marL="365760" lvl="0" indent="-169671" algn="l" rtl="0">
              <a:lnSpc>
                <a:spcPct val="100000"/>
              </a:lnSpc>
              <a:spcBef>
                <a:spcPts val="600"/>
              </a:spcBef>
              <a:spcAft>
                <a:spcPts val="0"/>
              </a:spcAft>
              <a:buSzPct val="80000"/>
              <a:buNone/>
            </a:pP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Should the government regulate political speech (and money) in elections, or should anyone be allowed to participate in any way they like? Is spending money in itself a form of free speech?</a:t>
            </a: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Should the law protect national symbols (</a:t>
            </a:r>
            <a:r>
              <a:rPr lang="en-US" dirty="0" err="1">
                <a:latin typeface="+mn-lt"/>
              </a:rPr>
              <a:t>eg</a:t>
            </a:r>
            <a:r>
              <a:rPr lang="en-US" dirty="0">
                <a:latin typeface="+mn-lt"/>
              </a:rPr>
              <a:t>, the American flag), or should the law protect a deeper principle in protecting the right to burn a flag?</a:t>
            </a: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Should the law protect the reputations of public people, or should the law protect the ability to criticize public people? And who is public?</a:t>
            </a: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Should the law boost civic virtue (and how can we be sure what that is), or should the law facilitate individualism (and what limits, if any, should there be)?   </a:t>
            </a: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Should the law enhance copyright protections or should it enlarge the public domain?  </a:t>
            </a: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How do we measure the equity and effectiveness of the law?</a:t>
            </a:r>
            <a:endParaRPr dirty="0">
              <a:latin typeface="+mn-lt"/>
            </a:endParaRPr>
          </a:p>
          <a:p>
            <a:pPr marL="365760" lvl="0" indent="-169671" algn="l" rtl="0">
              <a:lnSpc>
                <a:spcPct val="100000"/>
              </a:lnSpc>
              <a:spcBef>
                <a:spcPts val="600"/>
              </a:spcBef>
              <a:spcAft>
                <a:spcPts val="0"/>
              </a:spcAft>
              <a:buSzPct val="80000"/>
              <a:buNone/>
            </a:pPr>
            <a:endParaRPr dirty="0">
              <a:latin typeface="+mn-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8"/>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1</a:t>
            </a:r>
            <a:r>
              <a:rPr lang="en-US" baseline="30000" dirty="0">
                <a:latin typeface="+mj-lt"/>
              </a:rPr>
              <a:t>st</a:t>
            </a:r>
            <a:r>
              <a:rPr lang="en-US" dirty="0">
                <a:latin typeface="+mj-lt"/>
              </a:rPr>
              <a:t> Amendment Jurisprudence </a:t>
            </a:r>
            <a:endParaRPr dirty="0">
              <a:latin typeface="+mj-lt"/>
            </a:endParaRPr>
          </a:p>
        </p:txBody>
      </p:sp>
      <p:sp>
        <p:nvSpPr>
          <p:cNvPr id="613" name="Google Shape;613;p68"/>
          <p:cNvSpPr txBox="1">
            <a:spLocks noGrp="1"/>
          </p:cNvSpPr>
          <p:nvPr>
            <p:ph type="body" idx="1"/>
          </p:nvPr>
        </p:nvSpPr>
        <p:spPr>
          <a:xfrm>
            <a:off x="1177159" y="1447800"/>
            <a:ext cx="7756529" cy="4800600"/>
          </a:xfrm>
          <a:prstGeom prst="rect">
            <a:avLst/>
          </a:prstGeom>
          <a:noFill/>
          <a:ln>
            <a:noFill/>
          </a:ln>
        </p:spPr>
        <p:txBody>
          <a:bodyPr spcFirstLastPara="1" wrap="square" lIns="91425" tIns="45700" rIns="91425" bIns="45700" anchor="t" anchorCtr="0">
            <a:normAutofit fontScale="70000" lnSpcReduction="20000"/>
          </a:bodyPr>
          <a:lstStyle/>
          <a:p>
            <a:pPr marL="539496" lvl="0" indent="-457200" algn="l" rtl="0">
              <a:lnSpc>
                <a:spcPct val="100000"/>
              </a:lnSpc>
              <a:spcBef>
                <a:spcPts val="0"/>
              </a:spcBef>
              <a:spcAft>
                <a:spcPts val="0"/>
              </a:spcAft>
              <a:buSzPct val="80000"/>
              <a:buFont typeface="Arial" panose="020B0604020202020204" pitchFamily="34" charset="0"/>
              <a:buChar char="•"/>
            </a:pPr>
            <a:r>
              <a:rPr lang="en-US" dirty="0">
                <a:latin typeface="+mn-lt"/>
              </a:rPr>
              <a:t>Debate about freedom of religion, press, speech, assembly and petition is constant constant in most civilizations.  We’ll look at this in </a:t>
            </a:r>
            <a:r>
              <a:rPr lang="en-US" u="sng" dirty="0">
                <a:solidFill>
                  <a:schemeClr val="hlink"/>
                </a:solidFill>
                <a:latin typeface="+mn-lt"/>
                <a:hlinkClick r:id="rId3"/>
              </a:rPr>
              <a:t>Section 3 </a:t>
            </a:r>
            <a:r>
              <a:rPr lang="en-US" dirty="0">
                <a:latin typeface="+mn-lt"/>
              </a:rPr>
              <a:t> (history.</a:t>
            </a: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In the US, the underlying  theory of a federal First Amendment law doesn’t start to take shape until the 1920s, as part of the Constitutional incorporation process of the US Bill of Rights ( the first ten  amendments to the US Constitution).</a:t>
            </a:r>
            <a:endParaRPr dirty="0">
              <a:latin typeface="+mn-lt"/>
            </a:endParaRPr>
          </a:p>
          <a:p>
            <a:pPr marL="859536" lvl="1" indent="-457200" algn="l" rtl="0">
              <a:lnSpc>
                <a:spcPct val="100000"/>
              </a:lnSpc>
              <a:spcBef>
                <a:spcPts val="550"/>
              </a:spcBef>
              <a:spcAft>
                <a:spcPts val="0"/>
              </a:spcAft>
              <a:buSzPct val="100000"/>
              <a:buFont typeface="Arial" panose="020B0604020202020204" pitchFamily="34" charset="0"/>
              <a:buChar char="•"/>
            </a:pPr>
            <a:r>
              <a:rPr lang="en-US" dirty="0">
                <a:latin typeface="+mn-lt"/>
              </a:rPr>
              <a:t>Incorporation was the process under which state law was subordinated to federal law after the US Civil War.</a:t>
            </a: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First Amendment jurisprudence (religion, press, free speech, etc.)  involved state laws until the World War I era.  </a:t>
            </a:r>
            <a:endParaRPr dirty="0">
              <a:latin typeface="+mn-lt"/>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mn-lt"/>
              </a:rPr>
              <a:t>Remember, “Congress shall make no law…” didn’t mean that state legislatures could not make law, at least, before the incorporation process. </a:t>
            </a:r>
            <a:endParaRPr dirty="0">
              <a:latin typeface="+mn-lt"/>
            </a:endParaRPr>
          </a:p>
          <a:p>
            <a:pPr marL="653289" indent="-457200">
              <a:buSzPct val="80000"/>
              <a:buFont typeface="Arial" panose="020B0604020202020204" pitchFamily="34" charset="0"/>
              <a:buChar char="•"/>
            </a:pPr>
            <a:endParaRPr dirty="0">
              <a:latin typeface="+mn-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9"/>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1</a:t>
            </a:r>
            <a:r>
              <a:rPr lang="en-US" baseline="30000" dirty="0">
                <a:latin typeface="+mj-lt"/>
              </a:rPr>
              <a:t>st</a:t>
            </a:r>
            <a:r>
              <a:rPr lang="en-US" dirty="0">
                <a:latin typeface="+mj-lt"/>
              </a:rPr>
              <a:t> Amendment Theories </a:t>
            </a:r>
            <a:endParaRPr dirty="0">
              <a:latin typeface="+mj-lt"/>
            </a:endParaRPr>
          </a:p>
        </p:txBody>
      </p:sp>
      <p:sp>
        <p:nvSpPr>
          <p:cNvPr id="619" name="Google Shape;619;p69"/>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560"/>
              <a:buNone/>
            </a:pPr>
            <a:r>
              <a:rPr lang="en-US" dirty="0">
                <a:latin typeface="+mn-lt"/>
              </a:rPr>
              <a:t> </a:t>
            </a:r>
            <a:r>
              <a:rPr lang="en-US" b="1" u="sng" dirty="0">
                <a:solidFill>
                  <a:schemeClr val="hlink"/>
                </a:solidFill>
                <a:latin typeface="+mn-lt"/>
                <a:hlinkClick r:id="rId3"/>
              </a:rPr>
              <a:t>Balancing — Zechariah Chafee</a:t>
            </a:r>
            <a:r>
              <a:rPr lang="en-US" b="1" dirty="0">
                <a:latin typeface="+mn-lt"/>
              </a:rPr>
              <a:t> </a:t>
            </a:r>
            <a:r>
              <a:rPr lang="en-US" dirty="0">
                <a:latin typeface="+mn-lt"/>
              </a:rPr>
              <a:t> wrote his foundational book </a:t>
            </a:r>
            <a:r>
              <a:rPr lang="en-US" u="sng" dirty="0">
                <a:solidFill>
                  <a:schemeClr val="hlink"/>
                </a:solidFill>
                <a:latin typeface="+mn-lt"/>
                <a:hlinkClick r:id="rId4"/>
              </a:rPr>
              <a:t>Freedom of Speech</a:t>
            </a:r>
            <a:r>
              <a:rPr lang="en-US" dirty="0">
                <a:latin typeface="+mn-lt"/>
              </a:rPr>
              <a:t> (1920) in the context of the WWI Sedition Act,  the anti-Red “Palmer Raids” by the attorney general and especially the </a:t>
            </a:r>
            <a:r>
              <a:rPr lang="en-US" u="sng" dirty="0">
                <a:solidFill>
                  <a:schemeClr val="hlink"/>
                </a:solidFill>
                <a:latin typeface="+mn-lt"/>
                <a:hlinkClick r:id="rId5"/>
              </a:rPr>
              <a:t>Schenck v US</a:t>
            </a:r>
            <a:r>
              <a:rPr lang="en-US" dirty="0">
                <a:latin typeface="+mn-lt"/>
              </a:rPr>
              <a:t>  ‘clear and present danger’ decision of  1919, which he found ill-advised. </a:t>
            </a:r>
            <a:endParaRPr dirty="0">
              <a:latin typeface="+mn-lt"/>
            </a:endParaRPr>
          </a:p>
          <a:p>
            <a:pPr marL="365760" lvl="0" indent="-120903" algn="l" rtl="0">
              <a:lnSpc>
                <a:spcPct val="100000"/>
              </a:lnSpc>
              <a:spcBef>
                <a:spcPts val="600"/>
              </a:spcBef>
              <a:spcAft>
                <a:spcPts val="0"/>
              </a:spcAft>
              <a:buSzPts val="2560"/>
              <a:buNone/>
            </a:pPr>
            <a:endParaRPr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6449"/>
        </a:solidFill>
        <a:effectLst/>
      </p:bgPr>
    </p:bg>
    <p:spTree>
      <p:nvGrpSpPr>
        <p:cNvPr id="1" name="Shape 128">
          <a:extLst>
            <a:ext uri="{FF2B5EF4-FFF2-40B4-BE49-F238E27FC236}">
              <a16:creationId xmlns:a16="http://schemas.microsoft.com/office/drawing/2014/main" id="{06004B8A-2854-B16A-C31D-56E48DFC0047}"/>
            </a:ext>
          </a:extLst>
        </p:cNvPr>
        <p:cNvGrpSpPr/>
        <p:nvPr/>
      </p:nvGrpSpPr>
      <p:grpSpPr>
        <a:xfrm>
          <a:off x="0" y="0"/>
          <a:ext cx="0" cy="0"/>
          <a:chOff x="0" y="0"/>
          <a:chExt cx="0" cy="0"/>
        </a:xfrm>
      </p:grpSpPr>
      <p:pic>
        <p:nvPicPr>
          <p:cNvPr id="129" name="Google Shape;129;p2" descr="Equal.Justice.scotus.jpg">
            <a:extLst>
              <a:ext uri="{FF2B5EF4-FFF2-40B4-BE49-F238E27FC236}">
                <a16:creationId xmlns:a16="http://schemas.microsoft.com/office/drawing/2014/main" id="{F8309C2F-C493-4E00-9EB0-F6B20FB3CF58}"/>
              </a:ext>
            </a:extLst>
          </p:cNvPr>
          <p:cNvPicPr preferRelativeResize="0"/>
          <p:nvPr/>
        </p:nvPicPr>
        <p:blipFill rotWithShape="1">
          <a:blip r:embed="rId3">
            <a:alphaModFix/>
          </a:blip>
          <a:srcRect b="25444"/>
          <a:stretch/>
        </p:blipFill>
        <p:spPr>
          <a:xfrm>
            <a:off x="1120628" y="77587"/>
            <a:ext cx="7605524" cy="1064025"/>
          </a:xfrm>
          <a:prstGeom prst="rect">
            <a:avLst/>
          </a:prstGeom>
          <a:noFill/>
          <a:ln>
            <a:noFill/>
          </a:ln>
        </p:spPr>
      </p:pic>
      <p:sp>
        <p:nvSpPr>
          <p:cNvPr id="130" name="Google Shape;130;p2">
            <a:extLst>
              <a:ext uri="{FF2B5EF4-FFF2-40B4-BE49-F238E27FC236}">
                <a16:creationId xmlns:a16="http://schemas.microsoft.com/office/drawing/2014/main" id="{401F9C63-5EC5-3209-1B16-1DCCA7104202}"/>
              </a:ext>
            </a:extLst>
          </p:cNvPr>
          <p:cNvSpPr txBox="1">
            <a:spLocks noGrp="1"/>
          </p:cNvSpPr>
          <p:nvPr>
            <p:ph type="title"/>
          </p:nvPr>
        </p:nvSpPr>
        <p:spPr>
          <a:xfrm>
            <a:off x="1435608" y="151706"/>
            <a:ext cx="749808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Gill Sans"/>
              <a:buNone/>
            </a:pPr>
            <a:r>
              <a:rPr lang="en-US" sz="4800" b="1" dirty="0">
                <a:solidFill>
                  <a:schemeClr val="lt1"/>
                </a:solidFill>
                <a:latin typeface="Arial" panose="020B0604020202020204" pitchFamily="34" charset="0"/>
                <a:cs typeface="Arial" panose="020B0604020202020204" pitchFamily="34" charset="0"/>
              </a:rPr>
              <a:t>Main resources </a:t>
            </a:r>
            <a:endParaRPr b="1" dirty="0">
              <a:latin typeface="Arial" panose="020B0604020202020204" pitchFamily="34" charset="0"/>
              <a:cs typeface="Arial" panose="020B0604020202020204" pitchFamily="34" charset="0"/>
            </a:endParaRPr>
          </a:p>
        </p:txBody>
      </p:sp>
      <p:sp>
        <p:nvSpPr>
          <p:cNvPr id="131" name="Google Shape;131;p2">
            <a:extLst>
              <a:ext uri="{FF2B5EF4-FFF2-40B4-BE49-F238E27FC236}">
                <a16:creationId xmlns:a16="http://schemas.microsoft.com/office/drawing/2014/main" id="{901DA83F-6C80-D75E-034A-5E331085A1F5}"/>
              </a:ext>
            </a:extLst>
          </p:cNvPr>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689864" indent="-457200">
              <a:buSzPct val="8000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D2L </a:t>
            </a:r>
            <a:r>
              <a:rPr lang="en-US" sz="2800" dirty="0" err="1">
                <a:latin typeface="Arial Narrow" panose="020B0604020202020204" pitchFamily="34" charset="0"/>
                <a:cs typeface="Arial Narrow" panose="020B0604020202020204" pitchFamily="34" charset="0"/>
              </a:rPr>
              <a:t>learn.radford.edu</a:t>
            </a:r>
            <a:r>
              <a:rPr lang="en-US" sz="2800" dirty="0">
                <a:latin typeface="Arial Narrow" panose="020B0604020202020204" pitchFamily="34" charset="0"/>
                <a:cs typeface="Arial Narrow" panose="020B0604020202020204" pitchFamily="34" charset="0"/>
              </a:rPr>
              <a:t> </a:t>
            </a:r>
          </a:p>
          <a:p>
            <a:pPr marL="689864" indent="-457200">
              <a:buSzPct val="8000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Syllabus via email, D2L </a:t>
            </a:r>
          </a:p>
          <a:p>
            <a:pPr marL="689864" indent="-457200">
              <a:buSzPct val="8000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Day to day class notices via email </a:t>
            </a:r>
          </a:p>
          <a:p>
            <a:pPr marL="689864" indent="-457200">
              <a:buSzPct val="80000"/>
              <a:buFont typeface="Arial" panose="020B0604020202020204" pitchFamily="34" charset="0"/>
              <a:buChar char="•"/>
            </a:pPr>
            <a:r>
              <a:rPr lang="en-US" sz="2800" dirty="0">
                <a:latin typeface="Arial Narrow" panose="020B0604020202020204" pitchFamily="34" charset="0"/>
                <a:cs typeface="Arial Narrow" panose="020B0604020202020204" pitchFamily="34" charset="0"/>
              </a:rPr>
              <a:t>Online textbook: </a:t>
            </a:r>
          </a:p>
          <a:p>
            <a:pPr marL="232664" indent="0">
              <a:buSzPct val="80000"/>
              <a:buNone/>
            </a:pPr>
            <a:r>
              <a:rPr lang="en-US" sz="2000" dirty="0">
                <a:solidFill>
                  <a:srgbClr val="FF0000"/>
                </a:solidFill>
                <a:latin typeface="Arial Narrow" panose="020B0604020202020204" pitchFamily="34" charset="0"/>
                <a:cs typeface="Arial Narrow" panose="020B0604020202020204" pitchFamily="34" charset="0"/>
              </a:rPr>
              <a:t>	https://</a:t>
            </a:r>
            <a:r>
              <a:rPr lang="en-US" sz="2000" dirty="0" err="1">
                <a:solidFill>
                  <a:srgbClr val="FF0000"/>
                </a:solidFill>
                <a:latin typeface="Arial Narrow" panose="020B0604020202020204" pitchFamily="34" charset="0"/>
                <a:cs typeface="Arial Narrow" panose="020B0604020202020204" pitchFamily="34" charset="0"/>
              </a:rPr>
              <a:t>revolutionsincommunication.com</a:t>
            </a:r>
            <a:r>
              <a:rPr lang="en-US" sz="2000" dirty="0">
                <a:solidFill>
                  <a:srgbClr val="FF0000"/>
                </a:solidFill>
                <a:latin typeface="Arial Narrow" panose="020B0604020202020204" pitchFamily="34" charset="0"/>
                <a:cs typeface="Arial Narrow" panose="020B0604020202020204" pitchFamily="34" charset="0"/>
              </a:rPr>
              <a:t>/law/  </a:t>
            </a:r>
            <a:br>
              <a:rPr lang="en-US" sz="2000" dirty="0">
                <a:solidFill>
                  <a:srgbClr val="FF0000"/>
                </a:solidFill>
                <a:latin typeface="Arial Narrow" panose="020B0604020202020204" pitchFamily="34" charset="0"/>
                <a:cs typeface="Arial Narrow" panose="020B0604020202020204" pitchFamily="34" charset="0"/>
              </a:rPr>
            </a:br>
            <a:endParaRPr lang="en-US" sz="2000" dirty="0">
              <a:solidFill>
                <a:srgbClr val="FF0000"/>
              </a:solidFill>
              <a:latin typeface="Arial Narrow" panose="020B0604020202020204" pitchFamily="34" charset="0"/>
              <a:cs typeface="Arial Narrow" panose="020B0604020202020204" pitchFamily="34" charset="0"/>
            </a:endParaRPr>
          </a:p>
          <a:p>
            <a:pPr marL="689864" indent="-457200">
              <a:buSzPct val="80000"/>
              <a:buFont typeface="Arial" panose="020B0604020202020204" pitchFamily="34" charset="0"/>
              <a:buChar char="•"/>
            </a:pPr>
            <a:r>
              <a:rPr lang="en-US" sz="2800" dirty="0">
                <a:solidFill>
                  <a:schemeClr val="tx1"/>
                </a:solidFill>
                <a:latin typeface="Arial Narrow" panose="020B0604020202020204" pitchFamily="34" charset="0"/>
                <a:cs typeface="Arial Narrow" panose="020B0604020202020204" pitchFamily="34" charset="0"/>
              </a:rPr>
              <a:t>Research – esp. law reviews in Nexis  </a:t>
            </a:r>
            <a:br>
              <a:rPr lang="en-US" sz="2800" dirty="0">
                <a:solidFill>
                  <a:schemeClr val="tx1"/>
                </a:solidFill>
                <a:latin typeface="Arial Narrow" panose="020B0604020202020204" pitchFamily="34" charset="0"/>
                <a:cs typeface="Arial Narrow" panose="020B0604020202020204" pitchFamily="34" charset="0"/>
              </a:rPr>
            </a:br>
            <a:r>
              <a:rPr lang="en-US" sz="2800" dirty="0">
                <a:solidFill>
                  <a:schemeClr val="tx1"/>
                </a:solidFill>
                <a:latin typeface="Arial Narrow" panose="020B0604020202020204" pitchFamily="34" charset="0"/>
                <a:cs typeface="Arial Narrow" panose="020B0604020202020204" pitchFamily="34" charset="0"/>
                <a:hlinkClick r:id="rId4"/>
              </a:rPr>
              <a:t>https://libguides.radford.edu/az/databases?a=n</a:t>
            </a:r>
            <a:r>
              <a:rPr lang="en-US" sz="2800" dirty="0">
                <a:solidFill>
                  <a:schemeClr val="tx1"/>
                </a:solidFill>
                <a:latin typeface="Arial Narrow" panose="020B0604020202020204" pitchFamily="34" charset="0"/>
                <a:cs typeface="Arial Narrow" panose="020B0604020202020204" pitchFamily="34" charset="0"/>
              </a:rPr>
              <a:t> </a:t>
            </a:r>
          </a:p>
          <a:p>
            <a:pPr marL="689864" indent="-457200">
              <a:buSzPct val="80000"/>
              <a:buFont typeface="Arial" panose="020B0604020202020204" pitchFamily="34" charset="0"/>
              <a:buChar char="•"/>
            </a:pPr>
            <a:r>
              <a:rPr lang="en-US" sz="2800" dirty="0">
                <a:solidFill>
                  <a:schemeClr val="tx1"/>
                </a:solidFill>
                <a:latin typeface="Arial Narrow" panose="020B0604020202020204" pitchFamily="34" charset="0"/>
                <a:cs typeface="Arial Narrow" panose="020B0604020202020204" pitchFamily="34" charset="0"/>
              </a:rPr>
              <a:t>Additional readings linked from textbook </a:t>
            </a:r>
          </a:p>
        </p:txBody>
      </p:sp>
    </p:spTree>
    <p:extLst>
      <p:ext uri="{BB962C8B-B14F-4D97-AF65-F5344CB8AC3E}">
        <p14:creationId xmlns:p14="http://schemas.microsoft.com/office/powerpoint/2010/main" val="3088954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0"/>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1</a:t>
            </a:r>
            <a:r>
              <a:rPr lang="en-US" baseline="30000" dirty="0">
                <a:latin typeface="+mj-lt"/>
              </a:rPr>
              <a:t>st</a:t>
            </a:r>
            <a:r>
              <a:rPr lang="en-US" dirty="0">
                <a:latin typeface="+mj-lt"/>
              </a:rPr>
              <a:t> Amendment Theories </a:t>
            </a:r>
            <a:endParaRPr dirty="0">
              <a:latin typeface="+mj-lt"/>
            </a:endParaRPr>
          </a:p>
        </p:txBody>
      </p:sp>
      <p:sp>
        <p:nvSpPr>
          <p:cNvPr id="625" name="Google Shape;625;p70"/>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560"/>
              <a:buNone/>
            </a:pPr>
            <a:r>
              <a:rPr lang="en-US" b="1" dirty="0">
                <a:latin typeface="+mn-lt"/>
              </a:rPr>
              <a:t> Absolute protection for free speech — </a:t>
            </a:r>
            <a:r>
              <a:rPr lang="en-US" b="1" u="sng" dirty="0">
                <a:solidFill>
                  <a:schemeClr val="hlink"/>
                </a:solidFill>
                <a:latin typeface="+mn-lt"/>
                <a:hlinkClick r:id="rId3"/>
              </a:rPr>
              <a:t>Alexander Meiklejohn</a:t>
            </a:r>
            <a:r>
              <a:rPr lang="en-US" b="1" dirty="0">
                <a:latin typeface="+mn-lt"/>
              </a:rPr>
              <a:t>  a</a:t>
            </a:r>
            <a:r>
              <a:rPr lang="en-US" dirty="0">
                <a:latin typeface="+mn-lt"/>
              </a:rPr>
              <a:t>rgued that  nothing is more important to a democracy than freedom of speech.  For example, see </a:t>
            </a:r>
            <a:r>
              <a:rPr lang="en-US" u="sng" dirty="0">
                <a:solidFill>
                  <a:schemeClr val="hlink"/>
                </a:solidFill>
                <a:latin typeface="+mn-lt"/>
                <a:hlinkClick r:id="rId4"/>
              </a:rPr>
              <a:t>Free Speech and its Relation to Self-Government, 1948.</a:t>
            </a:r>
            <a:endParaRPr dirty="0">
              <a:latin typeface="+mn-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71"/>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1</a:t>
            </a:r>
            <a:r>
              <a:rPr lang="en-US" baseline="30000" dirty="0">
                <a:latin typeface="+mj-lt"/>
              </a:rPr>
              <a:t>st</a:t>
            </a:r>
            <a:r>
              <a:rPr lang="en-US" dirty="0">
                <a:latin typeface="+mj-lt"/>
              </a:rPr>
              <a:t> Amendment Theories </a:t>
            </a:r>
            <a:endParaRPr dirty="0">
              <a:latin typeface="+mj-lt"/>
            </a:endParaRPr>
          </a:p>
        </p:txBody>
      </p:sp>
      <p:sp>
        <p:nvSpPr>
          <p:cNvPr id="631" name="Google Shape;631;p71"/>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92500" lnSpcReduction="20000"/>
          </a:bodyPr>
          <a:lstStyle/>
          <a:p>
            <a:pPr marL="82296" lvl="0" indent="0" algn="l" rtl="0">
              <a:lnSpc>
                <a:spcPct val="100000"/>
              </a:lnSpc>
              <a:spcBef>
                <a:spcPts val="0"/>
              </a:spcBef>
              <a:spcAft>
                <a:spcPts val="0"/>
              </a:spcAft>
              <a:buSzPct val="80000"/>
              <a:buNone/>
            </a:pPr>
            <a:r>
              <a:rPr lang="en-US" b="1" dirty="0">
                <a:latin typeface="+mn-lt"/>
              </a:rPr>
              <a:t>Libertarianism — Action vs Expression — </a:t>
            </a:r>
            <a:r>
              <a:rPr lang="en-US" b="1" u="sng" dirty="0">
                <a:solidFill>
                  <a:schemeClr val="hlink"/>
                </a:solidFill>
                <a:latin typeface="+mn-lt"/>
                <a:hlinkClick r:id="rId3"/>
              </a:rPr>
              <a:t>Thomas I. Emerson</a:t>
            </a:r>
            <a:r>
              <a:rPr lang="en-US" b="1" dirty="0">
                <a:latin typeface="+mn-lt"/>
              </a:rPr>
              <a:t>  </a:t>
            </a:r>
            <a:r>
              <a:rPr lang="en-US" dirty="0">
                <a:latin typeface="+mn-lt"/>
              </a:rPr>
              <a:t> The underlying theory of the First Amendment should distinguish between action and expression.   Also, freedom of expression includes the right to form and hold beliefs on any subject and to communicate those beliefs to others by whatever medium, along with the right to hear the opinions of others, and the right to inquire, to have reasonable freedom of access to information</a:t>
            </a:r>
            <a:endParaRPr dirty="0">
              <a:latin typeface="+mn-l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72"/>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1</a:t>
            </a:r>
            <a:r>
              <a:rPr lang="en-US" baseline="30000" dirty="0">
                <a:latin typeface="+mj-lt"/>
              </a:rPr>
              <a:t>st</a:t>
            </a:r>
            <a:r>
              <a:rPr lang="en-US" dirty="0">
                <a:latin typeface="+mj-lt"/>
              </a:rPr>
              <a:t> Amendment Theories </a:t>
            </a:r>
            <a:endParaRPr dirty="0">
              <a:latin typeface="+mj-lt"/>
            </a:endParaRPr>
          </a:p>
        </p:txBody>
      </p:sp>
      <p:sp>
        <p:nvSpPr>
          <p:cNvPr id="637" name="Google Shape;637;p72"/>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560"/>
              <a:buNone/>
            </a:pPr>
            <a:r>
              <a:rPr lang="en-US" b="1" u="sng" dirty="0">
                <a:solidFill>
                  <a:schemeClr val="hlink"/>
                </a:solidFill>
                <a:latin typeface="+mn-lt"/>
                <a:hlinkClick r:id="rId3"/>
              </a:rPr>
              <a:t>Context  — Franklyn S. Haiman</a:t>
            </a:r>
            <a:r>
              <a:rPr lang="en-US" b="1" dirty="0">
                <a:latin typeface="+mn-lt"/>
              </a:rPr>
              <a:t> –  </a:t>
            </a:r>
            <a:r>
              <a:rPr lang="en-US" dirty="0">
                <a:latin typeface="+mn-lt"/>
              </a:rPr>
              <a:t>Trying to distinguish  between expression and action causes more harm than good, </a:t>
            </a:r>
            <a:r>
              <a:rPr lang="en-US" dirty="0" err="1">
                <a:latin typeface="+mn-lt"/>
              </a:rPr>
              <a:t>Haiman</a:t>
            </a:r>
            <a:r>
              <a:rPr lang="en-US" dirty="0">
                <a:latin typeface="+mn-lt"/>
              </a:rPr>
              <a:t> argues. All expression and action is in effect communication. It’s the context, the potential for harm, that the law has to consider.</a:t>
            </a:r>
            <a:endParaRPr dirty="0">
              <a:latin typeface="+mn-l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3"/>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1</a:t>
            </a:r>
            <a:r>
              <a:rPr lang="en-US" baseline="30000" dirty="0">
                <a:latin typeface="+mj-lt"/>
              </a:rPr>
              <a:t>st</a:t>
            </a:r>
            <a:r>
              <a:rPr lang="en-US" dirty="0">
                <a:latin typeface="+mj-lt"/>
              </a:rPr>
              <a:t> Amendment Theories </a:t>
            </a:r>
            <a:endParaRPr dirty="0">
              <a:latin typeface="+mj-lt"/>
            </a:endParaRPr>
          </a:p>
        </p:txBody>
      </p:sp>
      <p:sp>
        <p:nvSpPr>
          <p:cNvPr id="643" name="Google Shape;643;p73"/>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77500" lnSpcReduction="20000"/>
          </a:bodyPr>
          <a:lstStyle/>
          <a:p>
            <a:pPr marL="82296" lvl="0" indent="0" algn="l" rtl="0">
              <a:lnSpc>
                <a:spcPct val="100000"/>
              </a:lnSpc>
              <a:spcBef>
                <a:spcPts val="0"/>
              </a:spcBef>
              <a:spcAft>
                <a:spcPts val="0"/>
              </a:spcAft>
              <a:buSzPct val="80000"/>
              <a:buNone/>
            </a:pPr>
            <a:r>
              <a:rPr lang="en-US" b="1" u="sng" dirty="0">
                <a:solidFill>
                  <a:schemeClr val="hlink"/>
                </a:solidFill>
                <a:latin typeface="+mn-lt"/>
                <a:hlinkClick r:id="rId3"/>
              </a:rPr>
              <a:t>Social Justice  — Robert W. McChesney</a:t>
            </a:r>
            <a:r>
              <a:rPr lang="en-US" b="1" dirty="0">
                <a:latin typeface="+mn-lt"/>
              </a:rPr>
              <a:t> — </a:t>
            </a:r>
            <a:r>
              <a:rPr lang="en-US" u="sng" dirty="0">
                <a:solidFill>
                  <a:schemeClr val="hlink"/>
                </a:solidFill>
                <a:latin typeface="+mn-lt"/>
                <a:hlinkClick r:id="rId4"/>
              </a:rPr>
              <a:t>The New Theology of the First Amendment, </a:t>
            </a:r>
            <a:r>
              <a:rPr lang="en-US" i="1" dirty="0">
                <a:latin typeface="+mn-lt"/>
              </a:rPr>
              <a:t>Monthly Review</a:t>
            </a:r>
            <a:r>
              <a:rPr lang="en-US" dirty="0">
                <a:latin typeface="+mn-lt"/>
              </a:rPr>
              <a:t>, March 1, 1998.  — McChesney discusses freedom of speech in the context of corporate and commercial intrusion on political speech issues.  </a:t>
            </a:r>
            <a:br>
              <a:rPr lang="en-US" dirty="0">
                <a:latin typeface="+mn-lt"/>
              </a:rPr>
            </a:br>
            <a:endParaRPr dirty="0">
              <a:latin typeface="+mn-lt"/>
            </a:endParaRPr>
          </a:p>
          <a:p>
            <a:pPr marL="82296" lvl="0" indent="0" algn="l" rtl="0">
              <a:lnSpc>
                <a:spcPct val="100000"/>
              </a:lnSpc>
              <a:spcBef>
                <a:spcPts val="600"/>
              </a:spcBef>
              <a:spcAft>
                <a:spcPts val="0"/>
              </a:spcAft>
              <a:buSzPct val="80000"/>
              <a:buNone/>
            </a:pPr>
            <a:r>
              <a:rPr lang="en-US" dirty="0">
                <a:latin typeface="+mn-lt"/>
              </a:rPr>
              <a:t>If the rights to be protected by the First Amendment can only be effectively employed by a fraction of the citizenry, and their exercise of these rights gives them undue political power and undermines the ability of the balance of the citizenry to exercise the same rights and/or other constitutional rights, then it is not necessarily legitimately protected by the First Amendment.”</a:t>
            </a:r>
            <a:endParaRPr dirty="0">
              <a:latin typeface="+mn-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4"/>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1</a:t>
            </a:r>
            <a:r>
              <a:rPr lang="en-US" baseline="30000" dirty="0">
                <a:latin typeface="+mj-lt"/>
              </a:rPr>
              <a:t>st</a:t>
            </a:r>
            <a:r>
              <a:rPr lang="en-US" dirty="0">
                <a:latin typeface="+mj-lt"/>
              </a:rPr>
              <a:t> Amendment Theories </a:t>
            </a:r>
            <a:endParaRPr dirty="0">
              <a:latin typeface="+mj-lt"/>
            </a:endParaRPr>
          </a:p>
        </p:txBody>
      </p:sp>
      <p:sp>
        <p:nvSpPr>
          <p:cNvPr id="649" name="Google Shape;649;p74"/>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92500"/>
          </a:bodyPr>
          <a:lstStyle/>
          <a:p>
            <a:pPr marL="82296" lvl="0" indent="0" algn="l" rtl="0">
              <a:lnSpc>
                <a:spcPct val="100000"/>
              </a:lnSpc>
              <a:spcBef>
                <a:spcPts val="0"/>
              </a:spcBef>
              <a:spcAft>
                <a:spcPts val="0"/>
              </a:spcAft>
              <a:buSzPct val="80000"/>
              <a:buNone/>
            </a:pPr>
            <a:r>
              <a:rPr lang="en-US" b="1" dirty="0">
                <a:latin typeface="+mn-lt"/>
              </a:rPr>
              <a:t> “Code” versus law — </a:t>
            </a:r>
            <a:r>
              <a:rPr lang="en-US" b="1" u="sng" dirty="0">
                <a:solidFill>
                  <a:schemeClr val="hlink"/>
                </a:solidFill>
                <a:latin typeface="+mn-lt"/>
                <a:hlinkClick r:id="rId3"/>
              </a:rPr>
              <a:t>Lawrence Lessig</a:t>
            </a:r>
            <a:r>
              <a:rPr lang="en-US" b="1" dirty="0">
                <a:latin typeface="+mn-lt"/>
              </a:rPr>
              <a:t>   </a:t>
            </a:r>
            <a:r>
              <a:rPr lang="en-US" dirty="0">
                <a:latin typeface="+mn-lt"/>
              </a:rPr>
              <a:t>Digital media is already balanced between the a) code of laws written by elected officials and, b) the computer  code written by digital media companies who structure the media experience. </a:t>
            </a:r>
            <a:endParaRPr dirty="0">
              <a:latin typeface="+mn-lt"/>
            </a:endParaRPr>
          </a:p>
          <a:p>
            <a:pPr marL="82296" lvl="0" indent="0" algn="l" rtl="0">
              <a:lnSpc>
                <a:spcPct val="100000"/>
              </a:lnSpc>
              <a:spcBef>
                <a:spcPts val="600"/>
              </a:spcBef>
              <a:spcAft>
                <a:spcPts val="0"/>
              </a:spcAft>
              <a:buSzPct val="80000"/>
              <a:buNone/>
            </a:pPr>
            <a:r>
              <a:rPr lang="en-US" dirty="0">
                <a:latin typeface="+mn-lt"/>
              </a:rPr>
              <a:t>Individuals  are  regulated by four forces: the </a:t>
            </a:r>
            <a:r>
              <a:rPr lang="en-US" u="sng" dirty="0">
                <a:solidFill>
                  <a:schemeClr val="hlink"/>
                </a:solidFill>
                <a:latin typeface="+mn-lt"/>
                <a:hlinkClick r:id="rId4"/>
              </a:rPr>
              <a:t>law</a:t>
            </a:r>
            <a:r>
              <a:rPr lang="en-US" dirty="0">
                <a:latin typeface="+mn-lt"/>
              </a:rPr>
              <a:t>, </a:t>
            </a:r>
            <a:r>
              <a:rPr lang="en-US" u="sng" dirty="0">
                <a:solidFill>
                  <a:schemeClr val="hlink"/>
                </a:solidFill>
                <a:latin typeface="+mn-lt"/>
                <a:hlinkClick r:id="rId5"/>
              </a:rPr>
              <a:t>social norms</a:t>
            </a:r>
            <a:r>
              <a:rPr lang="en-US" dirty="0">
                <a:latin typeface="+mn-lt"/>
              </a:rPr>
              <a:t>, the </a:t>
            </a:r>
            <a:r>
              <a:rPr lang="en-US" u="sng" dirty="0">
                <a:solidFill>
                  <a:schemeClr val="hlink"/>
                </a:solidFill>
                <a:latin typeface="+mn-lt"/>
                <a:hlinkClick r:id="rId6"/>
              </a:rPr>
              <a:t>market</a:t>
            </a:r>
            <a:r>
              <a:rPr lang="en-US" dirty="0">
                <a:latin typeface="+mn-lt"/>
              </a:rPr>
              <a:t>, and architecture (technical infrastructure).</a:t>
            </a:r>
            <a:endParaRPr dirty="0">
              <a:latin typeface="+mn-lt"/>
            </a:endParaRPr>
          </a:p>
          <a:p>
            <a:pPr marL="365760" lvl="0" indent="-133096" algn="l" rtl="0">
              <a:lnSpc>
                <a:spcPct val="100000"/>
              </a:lnSpc>
              <a:spcBef>
                <a:spcPts val="600"/>
              </a:spcBef>
              <a:spcAft>
                <a:spcPts val="0"/>
              </a:spcAft>
              <a:buSzPct val="80000"/>
              <a:buNone/>
            </a:pPr>
            <a:endParaRPr dirty="0">
              <a:latin typeface="+mn-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75"/>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dirty="0">
                <a:latin typeface="+mj-lt"/>
              </a:rPr>
              <a:t>1</a:t>
            </a:r>
            <a:r>
              <a:rPr lang="en-US" baseline="30000" dirty="0">
                <a:latin typeface="+mj-lt"/>
              </a:rPr>
              <a:t>st</a:t>
            </a:r>
            <a:r>
              <a:rPr lang="en-US" dirty="0">
                <a:latin typeface="+mj-lt"/>
              </a:rPr>
              <a:t> Amendment Theories </a:t>
            </a:r>
            <a:endParaRPr dirty="0">
              <a:latin typeface="+mj-lt"/>
            </a:endParaRPr>
          </a:p>
        </p:txBody>
      </p:sp>
      <p:sp>
        <p:nvSpPr>
          <p:cNvPr id="655" name="Google Shape;655;p75"/>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240"/>
              <a:buNone/>
            </a:pPr>
            <a:r>
              <a:rPr lang="en-US" b="1" dirty="0">
                <a:latin typeface="+mj-lt"/>
              </a:rPr>
              <a:t>Human Dignity law </a:t>
            </a:r>
            <a:endParaRPr dirty="0">
              <a:latin typeface="+mj-lt"/>
            </a:endParaRPr>
          </a:p>
          <a:p>
            <a:pPr marL="640080" lvl="1" indent="-237744" algn="l" rtl="0">
              <a:lnSpc>
                <a:spcPct val="100000"/>
              </a:lnSpc>
              <a:spcBef>
                <a:spcPts val="550"/>
              </a:spcBef>
              <a:spcAft>
                <a:spcPts val="0"/>
              </a:spcAft>
              <a:buSzPts val="2400"/>
              <a:buChar char="◦"/>
            </a:pPr>
            <a:r>
              <a:rPr lang="en-US" sz="2400" dirty="0">
                <a:latin typeface="+mj-lt"/>
              </a:rPr>
              <a:t> 	</a:t>
            </a:r>
            <a:r>
              <a:rPr lang="en-US" dirty="0">
                <a:latin typeface="+mj-lt"/>
              </a:rPr>
              <a:t>The marketplace of ideas is broken. It cannot correct false, harmful and hateful speech due, in part, to  the complexities of new media.  </a:t>
            </a:r>
            <a:endParaRPr dirty="0">
              <a:latin typeface="+mj-lt"/>
            </a:endParaRPr>
          </a:p>
          <a:p>
            <a:pPr marL="640080" lvl="1" indent="-237744" algn="l" rtl="0">
              <a:lnSpc>
                <a:spcPct val="100000"/>
              </a:lnSpc>
              <a:spcBef>
                <a:spcPts val="550"/>
              </a:spcBef>
              <a:spcAft>
                <a:spcPts val="0"/>
              </a:spcAft>
              <a:buSzPts val="2800"/>
              <a:buChar char="◦"/>
            </a:pPr>
            <a:r>
              <a:rPr lang="en-US" u="sng" dirty="0">
                <a:solidFill>
                  <a:schemeClr val="hlink"/>
                </a:solidFill>
                <a:latin typeface="+mj-lt"/>
                <a:hlinkClick r:id="rId3"/>
              </a:rPr>
              <a:t>Karl Popper’s Paradox of Tolerance</a:t>
            </a:r>
            <a:r>
              <a:rPr lang="en-US" dirty="0">
                <a:latin typeface="+mj-lt"/>
              </a:rPr>
              <a:t> –  A society can be too tolerant. It can open the door to its own destruction by being overly tolerant to destructive ideas.</a:t>
            </a:r>
            <a:endParaRPr dirty="0">
              <a:latin typeface="+mj-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76"/>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ct val="100000"/>
              <a:buFont typeface="Gill Sans"/>
              <a:buNone/>
            </a:pPr>
            <a:r>
              <a:rPr lang="en-US" dirty="0">
                <a:latin typeface="+mj-lt"/>
              </a:rPr>
              <a:t>Jurisprudence and </a:t>
            </a:r>
            <a:br>
              <a:rPr lang="en-US" dirty="0">
                <a:latin typeface="+mj-lt"/>
              </a:rPr>
            </a:br>
            <a:r>
              <a:rPr lang="en-US" dirty="0">
                <a:latin typeface="+mj-lt"/>
              </a:rPr>
              <a:t>Constitutional interpretation</a:t>
            </a:r>
            <a:endParaRPr dirty="0">
              <a:latin typeface="+mj-lt"/>
            </a:endParaRPr>
          </a:p>
        </p:txBody>
      </p:sp>
      <p:sp>
        <p:nvSpPr>
          <p:cNvPr id="661" name="Google Shape;661;p76"/>
          <p:cNvSpPr txBox="1">
            <a:spLocks noGrp="1"/>
          </p:cNvSpPr>
          <p:nvPr>
            <p:ph type="body" idx="1"/>
          </p:nvPr>
        </p:nvSpPr>
        <p:spPr>
          <a:xfrm>
            <a:off x="1435608" y="1943100"/>
            <a:ext cx="7772400" cy="4114800"/>
          </a:xfrm>
          <a:prstGeom prst="rect">
            <a:avLst/>
          </a:prstGeom>
          <a:noFill/>
          <a:ln>
            <a:noFill/>
          </a:ln>
        </p:spPr>
        <p:txBody>
          <a:bodyPr spcFirstLastPara="1" wrap="square" lIns="91425" tIns="45700" rIns="91425" bIns="45700" anchor="t" anchorCtr="0">
            <a:normAutofit/>
          </a:bodyPr>
          <a:lstStyle/>
          <a:p>
            <a:pPr marL="596646" lvl="0" indent="-514350" algn="l" rtl="0">
              <a:lnSpc>
                <a:spcPct val="100000"/>
              </a:lnSpc>
              <a:spcBef>
                <a:spcPts val="0"/>
              </a:spcBef>
              <a:spcAft>
                <a:spcPts val="0"/>
              </a:spcAft>
              <a:buSzPts val="2560"/>
              <a:buFont typeface="Gill Sans"/>
              <a:buAutoNum type="arabicPeriod"/>
            </a:pPr>
            <a:r>
              <a:rPr lang="en-US" dirty="0">
                <a:latin typeface="+mn-lt"/>
              </a:rPr>
              <a:t>Originalist  (very conservative) </a:t>
            </a:r>
            <a:endParaRPr dirty="0">
              <a:latin typeface="+mn-lt"/>
            </a:endParaRPr>
          </a:p>
          <a:p>
            <a:pPr marL="596646" lvl="0" indent="-514350" algn="l" rtl="0">
              <a:lnSpc>
                <a:spcPct val="100000"/>
              </a:lnSpc>
              <a:spcBef>
                <a:spcPts val="600"/>
              </a:spcBef>
              <a:spcAft>
                <a:spcPts val="0"/>
              </a:spcAft>
              <a:buSzPts val="2560"/>
              <a:buFont typeface="Gill Sans"/>
              <a:buAutoNum type="arabicPeriod"/>
            </a:pPr>
            <a:r>
              <a:rPr lang="en-US" dirty="0">
                <a:latin typeface="+mn-lt"/>
              </a:rPr>
              <a:t>Literalist  (conservative) </a:t>
            </a:r>
            <a:endParaRPr dirty="0">
              <a:latin typeface="+mn-lt"/>
            </a:endParaRPr>
          </a:p>
          <a:p>
            <a:pPr marL="596646" lvl="0" indent="-514350" algn="l" rtl="0">
              <a:lnSpc>
                <a:spcPct val="100000"/>
              </a:lnSpc>
              <a:spcBef>
                <a:spcPts val="600"/>
              </a:spcBef>
              <a:spcAft>
                <a:spcPts val="0"/>
              </a:spcAft>
              <a:buSzPts val="2560"/>
              <a:buFont typeface="Gill Sans"/>
              <a:buAutoNum type="arabicPeriod"/>
            </a:pPr>
            <a:r>
              <a:rPr lang="en-US" dirty="0">
                <a:latin typeface="+mn-lt"/>
              </a:rPr>
              <a:t>Modernist  (liberal) </a:t>
            </a:r>
            <a:endParaRPr dirty="0">
              <a:latin typeface="+mn-lt"/>
            </a:endParaRPr>
          </a:p>
          <a:p>
            <a:pPr marL="596646" lvl="0" indent="-514350" algn="l" rtl="0">
              <a:lnSpc>
                <a:spcPct val="100000"/>
              </a:lnSpc>
              <a:spcBef>
                <a:spcPts val="600"/>
              </a:spcBef>
              <a:spcAft>
                <a:spcPts val="0"/>
              </a:spcAft>
              <a:buSzPts val="2560"/>
              <a:buFont typeface="Gill Sans"/>
              <a:buAutoNum type="arabicPeriod"/>
            </a:pPr>
            <a:r>
              <a:rPr lang="en-US" dirty="0">
                <a:latin typeface="+mn-lt"/>
              </a:rPr>
              <a:t>Instrumentalist (very liberal) </a:t>
            </a:r>
            <a:endParaRPr dirty="0">
              <a:latin typeface="+mn-l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7"/>
          <p:cNvSpPr txBox="1">
            <a:spLocks noGrp="1"/>
          </p:cNvSpPr>
          <p:nvPr>
            <p:ph type="body" idx="1"/>
          </p:nvPr>
        </p:nvSpPr>
        <p:spPr>
          <a:xfrm>
            <a:off x="1371600" y="1917700"/>
            <a:ext cx="7772400" cy="4114800"/>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240"/>
              <a:buNone/>
            </a:pPr>
            <a:r>
              <a:rPr lang="en-US" sz="2800" b="1" dirty="0">
                <a:latin typeface="+mn-lt"/>
              </a:rPr>
              <a:t> Originalist / Original Intent </a:t>
            </a:r>
            <a:endParaRPr dirty="0">
              <a:latin typeface="+mn-lt"/>
            </a:endParaRPr>
          </a:p>
          <a:p>
            <a:pPr marL="82296" lvl="0" indent="0" algn="l" rtl="0">
              <a:lnSpc>
                <a:spcPct val="100000"/>
              </a:lnSpc>
              <a:spcBef>
                <a:spcPts val="600"/>
              </a:spcBef>
              <a:spcAft>
                <a:spcPts val="0"/>
              </a:spcAft>
              <a:buSzPts val="2240"/>
              <a:buNone/>
            </a:pPr>
            <a:r>
              <a:rPr lang="en-US" sz="2800" dirty="0">
                <a:latin typeface="+mn-lt"/>
              </a:rPr>
              <a:t>Interpret the Constitution to mean what the framers intended it to mean at the time. The Constitution is a legal document, they argue. It's a contract. Originalists often refer to the Federalist Papers and other contemporary writings to understand the original meaning of the Constitution. (Antonin Scalia and Clarence Thomas) </a:t>
            </a:r>
            <a:endParaRPr sz="2800" dirty="0">
              <a:latin typeface="+mn-lt"/>
              <a:ea typeface="Arial"/>
              <a:cs typeface="Arial"/>
              <a:sym typeface="Arial"/>
            </a:endParaRPr>
          </a:p>
        </p:txBody>
      </p:sp>
      <p:sp>
        <p:nvSpPr>
          <p:cNvPr id="667" name="Google Shape;667;p77"/>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ct val="100000"/>
              <a:buFont typeface="Gill Sans"/>
              <a:buNone/>
            </a:pPr>
            <a:r>
              <a:rPr lang="en-US" dirty="0">
                <a:latin typeface="+mj-lt"/>
              </a:rPr>
              <a:t>Jurisprudence and </a:t>
            </a:r>
            <a:br>
              <a:rPr lang="en-US" dirty="0">
                <a:latin typeface="+mj-lt"/>
              </a:rPr>
            </a:br>
            <a:r>
              <a:rPr lang="en-US" dirty="0">
                <a:latin typeface="+mj-lt"/>
              </a:rPr>
              <a:t>Constitutional interpretation 1 </a:t>
            </a:r>
            <a:endParaRPr dirty="0">
              <a:latin typeface="+mj-l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78"/>
          <p:cNvSpPr txBox="1">
            <a:spLocks noGrp="1"/>
          </p:cNvSpPr>
          <p:nvPr>
            <p:ph type="body" idx="1"/>
          </p:nvPr>
        </p:nvSpPr>
        <p:spPr>
          <a:xfrm>
            <a:off x="1435608" y="2057400"/>
            <a:ext cx="7498080"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240"/>
              <a:buNone/>
            </a:pPr>
            <a:r>
              <a:rPr lang="en-US" sz="2800" b="1" dirty="0">
                <a:latin typeface="+mn-lt"/>
              </a:rPr>
              <a:t>Literalist / Strict Constructionist </a:t>
            </a:r>
            <a:endParaRPr dirty="0">
              <a:latin typeface="+mn-lt"/>
            </a:endParaRPr>
          </a:p>
          <a:p>
            <a:pPr marL="82296" lvl="0" indent="0" algn="l" rtl="0">
              <a:lnSpc>
                <a:spcPct val="100000"/>
              </a:lnSpc>
              <a:spcBef>
                <a:spcPts val="600"/>
              </a:spcBef>
              <a:spcAft>
                <a:spcPts val="0"/>
              </a:spcAft>
              <a:buSzPts val="2240"/>
              <a:buNone/>
            </a:pPr>
            <a:r>
              <a:rPr lang="en-US" sz="2800" dirty="0">
                <a:latin typeface="+mn-lt"/>
              </a:rPr>
              <a:t>Strict constructionists read the law according to the literal definitions of the words involved. They do not try to infer the Framers' intent behind the words, but stick to the meanings of the actual words used.</a:t>
            </a:r>
            <a:r>
              <a:rPr lang="en-US" sz="2800" i="1" dirty="0">
                <a:latin typeface="+mn-lt"/>
              </a:rPr>
              <a:t> </a:t>
            </a:r>
            <a:endParaRPr dirty="0">
              <a:latin typeface="+mn-lt"/>
            </a:endParaRPr>
          </a:p>
          <a:p>
            <a:pPr marL="365760" lvl="0" indent="-283464" algn="l" rtl="0">
              <a:lnSpc>
                <a:spcPct val="100000"/>
              </a:lnSpc>
              <a:spcBef>
                <a:spcPts val="600"/>
              </a:spcBef>
              <a:spcAft>
                <a:spcPts val="0"/>
              </a:spcAft>
              <a:buSzPts val="2240"/>
              <a:buFont typeface="Gill Sans"/>
              <a:buNone/>
            </a:pPr>
            <a:r>
              <a:rPr lang="en-US" sz="2800" dirty="0">
                <a:latin typeface="+mn-lt"/>
              </a:rPr>
              <a:t>	( John Roberts, William Rehnquist)</a:t>
            </a:r>
            <a:r>
              <a:rPr lang="en-US" dirty="0">
                <a:latin typeface="+mn-lt"/>
              </a:rPr>
              <a:t> </a:t>
            </a:r>
            <a:endParaRPr dirty="0">
              <a:latin typeface="+mn-lt"/>
              <a:ea typeface="Arial"/>
              <a:cs typeface="Arial"/>
              <a:sym typeface="Arial"/>
            </a:endParaRPr>
          </a:p>
        </p:txBody>
      </p:sp>
      <p:sp>
        <p:nvSpPr>
          <p:cNvPr id="673" name="Google Shape;673;p78"/>
          <p:cNvSpPr txBox="1"/>
          <p:nvPr/>
        </p:nvSpPr>
        <p:spPr>
          <a:xfrm>
            <a:off x="1565005" y="461544"/>
            <a:ext cx="7498080" cy="11430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l" rtl="0">
              <a:spcBef>
                <a:spcPts val="0"/>
              </a:spcBef>
              <a:spcAft>
                <a:spcPts val="0"/>
              </a:spcAft>
              <a:buClr>
                <a:srgbClr val="562214"/>
              </a:buClr>
              <a:buSzPct val="100000"/>
              <a:buFont typeface="Gill Sans"/>
              <a:buNone/>
            </a:pPr>
            <a:r>
              <a:rPr lang="en-US" sz="4300" dirty="0">
                <a:solidFill>
                  <a:srgbClr val="562214"/>
                </a:solidFill>
                <a:latin typeface="+mj-lt"/>
                <a:ea typeface="Gill Sans"/>
                <a:cs typeface="Gill Sans"/>
                <a:sym typeface="Gill Sans"/>
              </a:rPr>
              <a:t>Jurisprudence and </a:t>
            </a:r>
            <a:br>
              <a:rPr lang="en-US" sz="4300" dirty="0">
                <a:solidFill>
                  <a:srgbClr val="562214"/>
                </a:solidFill>
                <a:latin typeface="+mj-lt"/>
                <a:ea typeface="Gill Sans"/>
                <a:cs typeface="Gill Sans"/>
                <a:sym typeface="Gill Sans"/>
              </a:rPr>
            </a:br>
            <a:r>
              <a:rPr lang="en-US" sz="4300" dirty="0">
                <a:solidFill>
                  <a:srgbClr val="562214"/>
                </a:solidFill>
                <a:latin typeface="+mj-lt"/>
                <a:ea typeface="Gill Sans"/>
                <a:cs typeface="Gill Sans"/>
                <a:sym typeface="Gill Sans"/>
              </a:rPr>
              <a:t>Constitutional interpretation 2 </a:t>
            </a:r>
            <a:endParaRPr dirty="0">
              <a:latin typeface="+mj-l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79"/>
          <p:cNvSpPr txBox="1">
            <a:spLocks noGrp="1"/>
          </p:cNvSpPr>
          <p:nvPr>
            <p:ph type="body" idx="1"/>
          </p:nvPr>
        </p:nvSpPr>
        <p:spPr>
          <a:xfrm>
            <a:off x="1435608" y="1663700"/>
            <a:ext cx="7498080" cy="4800600"/>
          </a:xfrm>
          <a:prstGeom prst="rect">
            <a:avLst/>
          </a:prstGeom>
          <a:noFill/>
          <a:ln>
            <a:noFill/>
          </a:ln>
        </p:spPr>
        <p:txBody>
          <a:bodyPr spcFirstLastPara="1" wrap="square" lIns="91425" tIns="45700" rIns="91425" bIns="45700" anchor="t" anchorCtr="0">
            <a:normAutofit/>
          </a:bodyPr>
          <a:lstStyle/>
          <a:p>
            <a:pPr marL="82296" lvl="0" indent="0" algn="l" rtl="0">
              <a:lnSpc>
                <a:spcPct val="90000"/>
              </a:lnSpc>
              <a:spcBef>
                <a:spcPts val="0"/>
              </a:spcBef>
              <a:spcAft>
                <a:spcPts val="0"/>
              </a:spcAft>
              <a:buSzPts val="2240"/>
              <a:buNone/>
            </a:pPr>
            <a:r>
              <a:rPr lang="en-US" sz="2800" b="1" dirty="0">
                <a:latin typeface="+mn-lt"/>
              </a:rPr>
              <a:t>Modernist / Living Constitution </a:t>
            </a:r>
            <a:br>
              <a:rPr lang="en-US" sz="2800" dirty="0">
                <a:latin typeface="+mn-lt"/>
              </a:rPr>
            </a:br>
            <a:r>
              <a:rPr lang="en-US" sz="2800" dirty="0">
                <a:latin typeface="+mn-lt"/>
              </a:rPr>
              <a:t>The Constitution is a "living" document. As civilization changes,  the Constitution may also need to change with times. The Framers had no ability to foresee the needs of the future. Judges have the responsibility to "fill in the gaps."  Courts may strike down laws that restrict fundamental human rights. </a:t>
            </a:r>
            <a:endParaRPr sz="2800" dirty="0">
              <a:latin typeface="+mn-lt"/>
              <a:ea typeface="Arial"/>
              <a:cs typeface="Arial"/>
              <a:sym typeface="Arial"/>
            </a:endParaRPr>
          </a:p>
          <a:p>
            <a:pPr marL="365760" lvl="0" indent="-141223" algn="l" rtl="0">
              <a:lnSpc>
                <a:spcPct val="90000"/>
              </a:lnSpc>
              <a:spcBef>
                <a:spcPts val="600"/>
              </a:spcBef>
              <a:spcAft>
                <a:spcPts val="0"/>
              </a:spcAft>
              <a:buSzPts val="2240"/>
              <a:buNone/>
            </a:pPr>
            <a:endParaRPr sz="2800" dirty="0">
              <a:latin typeface="+mn-lt"/>
            </a:endParaRPr>
          </a:p>
          <a:p>
            <a:pPr marL="365760" lvl="0" indent="-141223" algn="l" rtl="0">
              <a:lnSpc>
                <a:spcPct val="90000"/>
              </a:lnSpc>
              <a:spcBef>
                <a:spcPts val="600"/>
              </a:spcBef>
              <a:spcAft>
                <a:spcPts val="0"/>
              </a:spcAft>
              <a:buSzPts val="2240"/>
              <a:buNone/>
            </a:pPr>
            <a:endParaRPr sz="2800" dirty="0">
              <a:latin typeface="+mn-lt"/>
            </a:endParaRPr>
          </a:p>
        </p:txBody>
      </p:sp>
      <p:sp>
        <p:nvSpPr>
          <p:cNvPr id="679" name="Google Shape;679;p79"/>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ct val="100000"/>
              <a:buFont typeface="Gill Sans"/>
              <a:buNone/>
            </a:pPr>
            <a:r>
              <a:rPr lang="en-US" dirty="0">
                <a:latin typeface="+mj-lt"/>
              </a:rPr>
              <a:t>Jurisprudence and </a:t>
            </a:r>
            <a:br>
              <a:rPr lang="en-US" dirty="0">
                <a:latin typeface="+mj-lt"/>
              </a:rPr>
            </a:br>
            <a:r>
              <a:rPr lang="en-US" dirty="0">
                <a:latin typeface="+mj-lt"/>
              </a:rPr>
              <a:t>Constitutional interpretation 3 </a:t>
            </a:r>
            <a:endParaRPr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6449"/>
        </a:solidFill>
        <a:effectLst/>
      </p:bgPr>
    </p:bg>
    <p:spTree>
      <p:nvGrpSpPr>
        <p:cNvPr id="1" name="Shape 128">
          <a:extLst>
            <a:ext uri="{FF2B5EF4-FFF2-40B4-BE49-F238E27FC236}">
              <a16:creationId xmlns:a16="http://schemas.microsoft.com/office/drawing/2014/main" id="{A94C27E1-A7DB-BFEB-28BA-BDC8EA543B06}"/>
            </a:ext>
          </a:extLst>
        </p:cNvPr>
        <p:cNvGrpSpPr/>
        <p:nvPr/>
      </p:nvGrpSpPr>
      <p:grpSpPr>
        <a:xfrm>
          <a:off x="0" y="0"/>
          <a:ext cx="0" cy="0"/>
          <a:chOff x="0" y="0"/>
          <a:chExt cx="0" cy="0"/>
        </a:xfrm>
      </p:grpSpPr>
      <p:pic>
        <p:nvPicPr>
          <p:cNvPr id="129" name="Google Shape;129;p2" descr="Equal.Justice.scotus.jpg">
            <a:extLst>
              <a:ext uri="{FF2B5EF4-FFF2-40B4-BE49-F238E27FC236}">
                <a16:creationId xmlns:a16="http://schemas.microsoft.com/office/drawing/2014/main" id="{D9061BD9-9ED5-24A0-3667-EFE5E35DBA69}"/>
              </a:ext>
            </a:extLst>
          </p:cNvPr>
          <p:cNvPicPr preferRelativeResize="0"/>
          <p:nvPr/>
        </p:nvPicPr>
        <p:blipFill rotWithShape="1">
          <a:blip r:embed="rId3">
            <a:alphaModFix/>
          </a:blip>
          <a:srcRect b="25444"/>
          <a:stretch/>
        </p:blipFill>
        <p:spPr>
          <a:xfrm>
            <a:off x="1120628" y="77587"/>
            <a:ext cx="7605524" cy="1064025"/>
          </a:xfrm>
          <a:prstGeom prst="rect">
            <a:avLst/>
          </a:prstGeom>
          <a:noFill/>
          <a:ln>
            <a:noFill/>
          </a:ln>
        </p:spPr>
      </p:pic>
      <p:sp>
        <p:nvSpPr>
          <p:cNvPr id="130" name="Google Shape;130;p2">
            <a:extLst>
              <a:ext uri="{FF2B5EF4-FFF2-40B4-BE49-F238E27FC236}">
                <a16:creationId xmlns:a16="http://schemas.microsoft.com/office/drawing/2014/main" id="{6C55B69E-F2ED-7157-A64D-71292D4DE8CC}"/>
              </a:ext>
            </a:extLst>
          </p:cNvPr>
          <p:cNvSpPr txBox="1">
            <a:spLocks noGrp="1"/>
          </p:cNvSpPr>
          <p:nvPr>
            <p:ph type="title"/>
          </p:nvPr>
        </p:nvSpPr>
        <p:spPr>
          <a:xfrm>
            <a:off x="1435608" y="151706"/>
            <a:ext cx="749808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Gill Sans"/>
              <a:buNone/>
            </a:pPr>
            <a:r>
              <a:rPr lang="en-US" sz="4800" b="1" dirty="0">
                <a:solidFill>
                  <a:schemeClr val="lt1"/>
                </a:solidFill>
                <a:latin typeface="+mj-lt"/>
              </a:rPr>
              <a:t>On track: overall </a:t>
            </a:r>
            <a:endParaRPr dirty="0">
              <a:latin typeface="+mj-lt"/>
            </a:endParaRPr>
          </a:p>
        </p:txBody>
      </p:sp>
      <p:sp>
        <p:nvSpPr>
          <p:cNvPr id="131" name="Google Shape;131;p2">
            <a:extLst>
              <a:ext uri="{FF2B5EF4-FFF2-40B4-BE49-F238E27FC236}">
                <a16:creationId xmlns:a16="http://schemas.microsoft.com/office/drawing/2014/main" id="{0AE06DE7-F7E8-ADFA-107D-94E515321B90}"/>
              </a:ext>
            </a:extLst>
          </p:cNvPr>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fontScale="92500" lnSpcReduction="20000"/>
          </a:bodyPr>
          <a:lstStyle/>
          <a:p>
            <a:pPr marL="539496" lvl="0" indent="-457200" algn="l" rtl="0">
              <a:lnSpc>
                <a:spcPct val="100000"/>
              </a:lnSpc>
              <a:spcBef>
                <a:spcPts val="0"/>
              </a:spcBef>
              <a:spcAft>
                <a:spcPts val="0"/>
              </a:spcAft>
              <a:buSzPct val="80000"/>
              <a:buFont typeface="Arial" panose="020B0604020202020204" pitchFamily="34" charset="0"/>
              <a:buChar char="•"/>
            </a:pPr>
            <a:r>
              <a:rPr lang="en-US" dirty="0">
                <a:latin typeface="Arial Narrow" panose="020B0604020202020204" pitchFamily="34" charset="0"/>
                <a:cs typeface="Arial Narrow" panose="020B0604020202020204" pitchFamily="34" charset="0"/>
              </a:rPr>
              <a:t>Read the textbook </a:t>
            </a:r>
            <a:r>
              <a:rPr lang="en-US" sz="1900" dirty="0" err="1">
                <a:latin typeface="Arial Narrow" panose="020B0604020202020204" pitchFamily="34" charset="0"/>
                <a:cs typeface="Arial Narrow" panose="020B0604020202020204" pitchFamily="34" charset="0"/>
              </a:rPr>
              <a:t>revolutionsincommunication.com</a:t>
            </a:r>
            <a:r>
              <a:rPr lang="en-US" sz="1900" dirty="0">
                <a:latin typeface="Arial Narrow" panose="020B0604020202020204" pitchFamily="34" charset="0"/>
                <a:cs typeface="Arial Narrow" panose="020B0604020202020204" pitchFamily="34" charset="0"/>
              </a:rPr>
              <a:t>/law   </a:t>
            </a:r>
            <a:endParaRPr dirty="0">
              <a:latin typeface="Arial Narrow" panose="020B0604020202020204" pitchFamily="34" charset="0"/>
              <a:cs typeface="Arial Narrow" panose="020B0604020202020204" pitchFamily="34" charset="0"/>
            </a:endParaRPr>
          </a:p>
          <a:p>
            <a:pPr marL="859536" lvl="1" indent="-457200" algn="l" rtl="0">
              <a:lnSpc>
                <a:spcPct val="100000"/>
              </a:lnSpc>
              <a:spcBef>
                <a:spcPts val="550"/>
              </a:spcBef>
              <a:spcAft>
                <a:spcPts val="0"/>
              </a:spcAft>
              <a:buSzPct val="100000"/>
              <a:buFont typeface="Arial" panose="020B0604020202020204" pitchFamily="34" charset="0"/>
              <a:buChar char="•"/>
            </a:pPr>
            <a:r>
              <a:rPr lang="en-US" dirty="0">
                <a:latin typeface="Arial Narrow" panose="020B0604020202020204" pitchFamily="34" charset="0"/>
                <a:cs typeface="Arial Narrow" panose="020B0604020202020204" pitchFamily="34" charset="0"/>
              </a:rPr>
              <a:t>12 sections / one per week  </a:t>
            </a:r>
            <a:endParaRPr dirty="0">
              <a:latin typeface="Arial Narrow" panose="020B0604020202020204" pitchFamily="34" charset="0"/>
              <a:cs typeface="Arial Narrow" panose="020B0604020202020204" pitchFamily="34" charset="0"/>
            </a:endParaRPr>
          </a:p>
          <a:p>
            <a:pPr marL="859536" lvl="1" indent="-457200" algn="l" rtl="0">
              <a:lnSpc>
                <a:spcPct val="100000"/>
              </a:lnSpc>
              <a:spcBef>
                <a:spcPts val="550"/>
              </a:spcBef>
              <a:spcAft>
                <a:spcPts val="0"/>
              </a:spcAft>
              <a:buSzPct val="100000"/>
              <a:buFont typeface="Arial" panose="020B0604020202020204" pitchFamily="34" charset="0"/>
              <a:buChar char="•"/>
            </a:pPr>
            <a:r>
              <a:rPr lang="en-US" dirty="0">
                <a:latin typeface="Arial Narrow" panose="020B0604020202020204" pitchFamily="34" charset="0"/>
                <a:cs typeface="Arial Narrow" panose="020B0604020202020204" pitchFamily="34" charset="0"/>
              </a:rPr>
              <a:t>Practice quiz at the end of each section </a:t>
            </a:r>
            <a:br>
              <a:rPr lang="en-US" dirty="0">
                <a:latin typeface="Arial Narrow" panose="020B0604020202020204" pitchFamily="34" charset="0"/>
                <a:cs typeface="Arial Narrow" panose="020B0604020202020204" pitchFamily="34" charset="0"/>
              </a:rPr>
            </a:br>
            <a:endParaRPr dirty="0">
              <a:latin typeface="Arial Narrow" panose="020B0604020202020204" pitchFamily="34" charset="0"/>
              <a:cs typeface="Arial Narrow" panose="020B0604020202020204" pitchFamily="34" charset="0"/>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Arial Narrow" panose="020B0604020202020204" pitchFamily="34" charset="0"/>
                <a:cs typeface="Arial Narrow" panose="020B0604020202020204" pitchFamily="34" charset="0"/>
              </a:rPr>
              <a:t>Take the section quiz on D2L </a:t>
            </a:r>
            <a:br>
              <a:rPr lang="en-US" dirty="0">
                <a:latin typeface="Arial Narrow" panose="020B0604020202020204" pitchFamily="34" charset="0"/>
                <a:cs typeface="Arial Narrow" panose="020B0604020202020204" pitchFamily="34" charset="0"/>
              </a:rPr>
            </a:br>
            <a:endParaRPr dirty="0">
              <a:latin typeface="Arial Narrow" panose="020B0604020202020204" pitchFamily="34" charset="0"/>
              <a:cs typeface="Arial Narrow" panose="020B0604020202020204" pitchFamily="34" charset="0"/>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Arial Narrow" panose="020B0604020202020204" pitchFamily="34" charset="0"/>
                <a:cs typeface="Arial Narrow" panose="020B0604020202020204" pitchFamily="34" charset="0"/>
              </a:rPr>
              <a:t>Assignments, reading &amp; viewing responses </a:t>
            </a:r>
          </a:p>
          <a:p>
            <a:pPr marL="539496" lvl="0" indent="-457200" algn="l" rtl="0">
              <a:lnSpc>
                <a:spcPct val="100000"/>
              </a:lnSpc>
              <a:spcBef>
                <a:spcPts val="600"/>
              </a:spcBef>
              <a:spcAft>
                <a:spcPts val="0"/>
              </a:spcAft>
              <a:buSzPct val="80000"/>
              <a:buFont typeface="Arial" panose="020B0604020202020204" pitchFamily="34" charset="0"/>
              <a:buChar char="•"/>
            </a:pPr>
            <a:endParaRPr dirty="0">
              <a:latin typeface="Arial Narrow" panose="020B0604020202020204" pitchFamily="34" charset="0"/>
              <a:cs typeface="Arial Narrow" panose="020B0604020202020204" pitchFamily="34" charset="0"/>
            </a:endParaRPr>
          </a:p>
          <a:p>
            <a:pPr marL="539496" lvl="0" indent="-457200" algn="l" rtl="0">
              <a:lnSpc>
                <a:spcPct val="100000"/>
              </a:lnSpc>
              <a:spcBef>
                <a:spcPts val="600"/>
              </a:spcBef>
              <a:spcAft>
                <a:spcPts val="0"/>
              </a:spcAft>
              <a:buSzPct val="80000"/>
              <a:buFont typeface="Arial" panose="020B0604020202020204" pitchFamily="34" charset="0"/>
              <a:buChar char="•"/>
            </a:pPr>
            <a:r>
              <a:rPr lang="en-US" dirty="0">
                <a:latin typeface="Arial Narrow" panose="020B0604020202020204" pitchFamily="34" charset="0"/>
                <a:cs typeface="Arial Narrow" panose="020B0604020202020204" pitchFamily="34" charset="0"/>
              </a:rPr>
              <a:t>Turn in A-0.1 and A-1 by next week  </a:t>
            </a:r>
            <a:endParaRPr dirty="0">
              <a:latin typeface="Arial Narrow" panose="020B0604020202020204" pitchFamily="34" charset="0"/>
              <a:cs typeface="Arial Narrow" panose="020B0604020202020204" pitchFamily="34" charset="0"/>
            </a:endParaRPr>
          </a:p>
          <a:p>
            <a:pPr marL="640080" lvl="1" indent="-237744" algn="l" rtl="0">
              <a:lnSpc>
                <a:spcPct val="100000"/>
              </a:lnSpc>
              <a:spcBef>
                <a:spcPts val="550"/>
              </a:spcBef>
              <a:spcAft>
                <a:spcPts val="0"/>
              </a:spcAft>
              <a:buSzPct val="100000"/>
              <a:buChar char="◦"/>
            </a:pPr>
            <a:r>
              <a:rPr lang="en-US" dirty="0">
                <a:latin typeface="Arial Narrow" panose="020B0604020202020204" pitchFamily="34" charset="0"/>
                <a:cs typeface="Arial Narrow" panose="020B0604020202020204" pitchFamily="34" charset="0"/>
              </a:rPr>
              <a:t>Put your last name on the file and in the text when you turn it in on D2L    </a:t>
            </a:r>
            <a:endParaRPr dirty="0">
              <a:latin typeface="Arial Narrow" panose="020B0604020202020204" pitchFamily="34" charset="0"/>
              <a:cs typeface="Arial Narrow" panose="020B0604020202020204" pitchFamily="34" charset="0"/>
            </a:endParaRPr>
          </a:p>
          <a:p>
            <a:pPr marL="886967" lvl="2" indent="-228599" algn="l" rtl="0">
              <a:lnSpc>
                <a:spcPct val="100000"/>
              </a:lnSpc>
              <a:spcBef>
                <a:spcPts val="444"/>
              </a:spcBef>
              <a:spcAft>
                <a:spcPts val="0"/>
              </a:spcAft>
              <a:buSzPct val="100000"/>
              <a:buChar char="●"/>
            </a:pPr>
            <a:r>
              <a:rPr lang="en-US" dirty="0">
                <a:latin typeface="Arial Narrow" panose="020B0604020202020204" pitchFamily="34" charset="0"/>
                <a:cs typeface="Arial Narrow" panose="020B0604020202020204" pitchFamily="34" charset="0"/>
              </a:rPr>
              <a:t>Ex</a:t>
            </a:r>
            <a:r>
              <a:rPr lang="en-US" dirty="0">
                <a:highlight>
                  <a:srgbClr val="FFFF00"/>
                </a:highlight>
                <a:latin typeface="Arial Narrow" panose="020B0604020202020204" pitchFamily="34" charset="0"/>
                <a:cs typeface="Arial Narrow" panose="020B0604020202020204" pitchFamily="34" charset="0"/>
              </a:rPr>
              <a:t>:    Yourname.Assn1.docx  </a:t>
            </a:r>
            <a:endParaRPr dirty="0">
              <a:highlight>
                <a:srgbClr val="FFFF00"/>
              </a:highlight>
              <a:latin typeface="Arial Narrow" panose="020B0604020202020204" pitchFamily="34" charset="0"/>
              <a:cs typeface="Arial Narrow" panose="020B0604020202020204" pitchFamily="34" charset="0"/>
            </a:endParaRPr>
          </a:p>
          <a:p>
            <a:pPr marL="365760" lvl="0" indent="-133096" algn="l" rtl="0">
              <a:lnSpc>
                <a:spcPct val="100000"/>
              </a:lnSpc>
              <a:spcBef>
                <a:spcPts val="600"/>
              </a:spcBef>
              <a:spcAft>
                <a:spcPts val="0"/>
              </a:spcAft>
              <a:buSzPct val="80000"/>
              <a:buNone/>
            </a:pPr>
            <a:endParaRPr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520104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80"/>
          <p:cNvSpPr txBox="1">
            <a:spLocks noGrp="1"/>
          </p:cNvSpPr>
          <p:nvPr>
            <p:ph type="body" idx="1"/>
          </p:nvPr>
        </p:nvSpPr>
        <p:spPr>
          <a:xfrm>
            <a:off x="1435608" y="1765300"/>
            <a:ext cx="7498080" cy="4800600"/>
          </a:xfrm>
          <a:prstGeom prst="rect">
            <a:avLst/>
          </a:prstGeom>
          <a:noFill/>
          <a:ln>
            <a:noFill/>
          </a:ln>
        </p:spPr>
        <p:txBody>
          <a:bodyPr spcFirstLastPara="1" wrap="square" lIns="91425" tIns="45700" rIns="91425" bIns="45700" anchor="t" anchorCtr="0">
            <a:normAutofit/>
          </a:bodyPr>
          <a:lstStyle/>
          <a:p>
            <a:pPr marL="82296" lvl="0" indent="0" algn="l" rtl="0">
              <a:lnSpc>
                <a:spcPct val="100000"/>
              </a:lnSpc>
              <a:spcBef>
                <a:spcPts val="0"/>
              </a:spcBef>
              <a:spcAft>
                <a:spcPts val="0"/>
              </a:spcAft>
              <a:buSzPts val="2240"/>
              <a:buNone/>
            </a:pPr>
            <a:r>
              <a:rPr lang="en-US" sz="2800" b="1" dirty="0">
                <a:latin typeface="+mn-lt"/>
              </a:rPr>
              <a:t>Instrumentalist / Living Constitution </a:t>
            </a:r>
            <a:endParaRPr dirty="0">
              <a:latin typeface="+mn-lt"/>
            </a:endParaRPr>
          </a:p>
          <a:p>
            <a:pPr marL="365760" lvl="0" indent="-283464" algn="l" rtl="0">
              <a:lnSpc>
                <a:spcPct val="100000"/>
              </a:lnSpc>
              <a:spcBef>
                <a:spcPts val="600"/>
              </a:spcBef>
              <a:spcAft>
                <a:spcPts val="0"/>
              </a:spcAft>
              <a:buSzPts val="2240"/>
              <a:buFont typeface="Gill Sans"/>
              <a:buNone/>
            </a:pPr>
            <a:r>
              <a:rPr lang="en-US" sz="2800" dirty="0">
                <a:latin typeface="+mn-lt"/>
              </a:rPr>
              <a:t> 		Apply the Constitution in the way that is most practical for contemporary society, regardless of the original intent of the document or strict definitions of its words. </a:t>
            </a:r>
            <a:endParaRPr dirty="0">
              <a:latin typeface="+mn-lt"/>
            </a:endParaRPr>
          </a:p>
          <a:p>
            <a:pPr marL="365760" lvl="0" indent="-283464" algn="l" rtl="0">
              <a:lnSpc>
                <a:spcPct val="100000"/>
              </a:lnSpc>
              <a:spcBef>
                <a:spcPts val="600"/>
              </a:spcBef>
              <a:spcAft>
                <a:spcPts val="0"/>
              </a:spcAft>
              <a:buSzPts val="2240"/>
              <a:buFont typeface="Gill Sans"/>
              <a:buNone/>
            </a:pPr>
            <a:r>
              <a:rPr lang="en-US" sz="2800" dirty="0">
                <a:latin typeface="+mn-lt"/>
              </a:rPr>
              <a:t>(John Paul Stevens, David Hackett Souter, Ruth Bader Ginsburg and Stephen Breyer)</a:t>
            </a:r>
            <a:r>
              <a:rPr lang="en-US" dirty="0">
                <a:latin typeface="+mn-lt"/>
              </a:rPr>
              <a:t> </a:t>
            </a:r>
            <a:endParaRPr dirty="0">
              <a:latin typeface="+mn-lt"/>
            </a:endParaRPr>
          </a:p>
        </p:txBody>
      </p:sp>
      <p:sp>
        <p:nvSpPr>
          <p:cNvPr id="685" name="Google Shape;685;p80"/>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ct val="100000"/>
              <a:buFont typeface="Gill Sans"/>
              <a:buNone/>
            </a:pPr>
            <a:r>
              <a:rPr lang="en-US" dirty="0">
                <a:latin typeface="+mj-lt"/>
              </a:rPr>
              <a:t>Jurisprudence and </a:t>
            </a:r>
            <a:br>
              <a:rPr lang="en-US" dirty="0">
                <a:latin typeface="+mj-lt"/>
              </a:rPr>
            </a:br>
            <a:r>
              <a:rPr lang="en-US" dirty="0">
                <a:latin typeface="+mj-lt"/>
              </a:rPr>
              <a:t>Constitutional interpretation 4 </a:t>
            </a:r>
            <a:endParaRPr dirty="0">
              <a:latin typeface="+mj-l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92;p81" descr="Equal.Justice.scotus.jpg">
            <a:extLst>
              <a:ext uri="{FF2B5EF4-FFF2-40B4-BE49-F238E27FC236}">
                <a16:creationId xmlns:a16="http://schemas.microsoft.com/office/drawing/2014/main" id="{F7BF2B74-DD96-C602-7003-697A67F7BE90}"/>
              </a:ext>
            </a:extLst>
          </p:cNvPr>
          <p:cNvPicPr preferRelativeResize="0"/>
          <p:nvPr/>
        </p:nvPicPr>
        <p:blipFill rotWithShape="1">
          <a:blip r:embed="rId2">
            <a:alphaModFix/>
          </a:blip>
          <a:srcRect b="25444"/>
          <a:stretch/>
        </p:blipFill>
        <p:spPr>
          <a:xfrm>
            <a:off x="1435608" y="274638"/>
            <a:ext cx="7605524" cy="1064025"/>
          </a:xfrm>
          <a:prstGeom prst="rect">
            <a:avLst/>
          </a:prstGeom>
          <a:noFill/>
          <a:ln>
            <a:noFill/>
          </a:ln>
        </p:spPr>
      </p:pic>
      <p:sp>
        <p:nvSpPr>
          <p:cNvPr id="2" name="Title 1">
            <a:extLst>
              <a:ext uri="{FF2B5EF4-FFF2-40B4-BE49-F238E27FC236}">
                <a16:creationId xmlns:a16="http://schemas.microsoft.com/office/drawing/2014/main" id="{3B629E41-F90A-9028-22B2-C47D29A48FAC}"/>
              </a:ext>
            </a:extLst>
          </p:cNvPr>
          <p:cNvSpPr>
            <a:spLocks noGrp="1"/>
          </p:cNvSpPr>
          <p:nvPr>
            <p:ph type="title"/>
          </p:nvPr>
        </p:nvSpPr>
        <p:spPr/>
        <p:txBody>
          <a:bodyPr>
            <a:normAutofit/>
          </a:bodyPr>
          <a:lstStyle/>
          <a:p>
            <a:r>
              <a:rPr lang="en-US" sz="5400" b="1" dirty="0">
                <a:solidFill>
                  <a:schemeClr val="bg1"/>
                </a:solidFill>
                <a:latin typeface="+mj-lt"/>
              </a:rPr>
              <a:t>1.9 Int’l Comm Law </a:t>
            </a:r>
          </a:p>
        </p:txBody>
      </p:sp>
      <p:sp>
        <p:nvSpPr>
          <p:cNvPr id="3" name="Text Placeholder 2">
            <a:extLst>
              <a:ext uri="{FF2B5EF4-FFF2-40B4-BE49-F238E27FC236}">
                <a16:creationId xmlns:a16="http://schemas.microsoft.com/office/drawing/2014/main" id="{965E2E39-941C-7058-F7A9-809A925070C2}"/>
              </a:ext>
            </a:extLst>
          </p:cNvPr>
          <p:cNvSpPr>
            <a:spLocks noGrp="1"/>
          </p:cNvSpPr>
          <p:nvPr>
            <p:ph type="body" idx="1"/>
          </p:nvPr>
        </p:nvSpPr>
        <p:spPr/>
        <p:txBody>
          <a:bodyPr/>
          <a:lstStyle/>
          <a:p>
            <a:r>
              <a:rPr lang="en-US" dirty="0"/>
              <a:t>Involves treaties,  conferences, conventions, declarations, and other kinds of negotiated agreements, often administered through international organizations, particularly the United Nations and its many Special Agencies. </a:t>
            </a:r>
          </a:p>
          <a:p>
            <a:r>
              <a:rPr lang="en-US" dirty="0"/>
              <a:t>More on this in Section 2, ethical issues </a:t>
            </a:r>
          </a:p>
          <a:p>
            <a:pPr lvl="1"/>
            <a:r>
              <a:rPr lang="en-US" dirty="0"/>
              <a:t>International Comm Tech ethics </a:t>
            </a:r>
          </a:p>
        </p:txBody>
      </p:sp>
    </p:spTree>
    <p:extLst>
      <p:ext uri="{BB962C8B-B14F-4D97-AF65-F5344CB8AC3E}">
        <p14:creationId xmlns:p14="http://schemas.microsoft.com/office/powerpoint/2010/main" val="21031759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EA12-C769-7071-339D-D85342D0E964}"/>
              </a:ext>
            </a:extLst>
          </p:cNvPr>
          <p:cNvSpPr>
            <a:spLocks noGrp="1"/>
          </p:cNvSpPr>
          <p:nvPr>
            <p:ph type="title"/>
          </p:nvPr>
        </p:nvSpPr>
        <p:spPr/>
        <p:txBody>
          <a:bodyPr/>
          <a:lstStyle/>
          <a:p>
            <a:r>
              <a:rPr lang="en-US" dirty="0">
                <a:latin typeface="+mj-lt"/>
              </a:rPr>
              <a:t>UDHR is basic document </a:t>
            </a:r>
          </a:p>
        </p:txBody>
      </p:sp>
      <p:sp>
        <p:nvSpPr>
          <p:cNvPr id="3" name="Text Placeholder 2">
            <a:extLst>
              <a:ext uri="{FF2B5EF4-FFF2-40B4-BE49-F238E27FC236}">
                <a16:creationId xmlns:a16="http://schemas.microsoft.com/office/drawing/2014/main" id="{A7010C9C-FE02-EC39-0845-12BFA90C699D}"/>
              </a:ext>
            </a:extLst>
          </p:cNvPr>
          <p:cNvSpPr>
            <a:spLocks noGrp="1"/>
          </p:cNvSpPr>
          <p:nvPr>
            <p:ph type="body" idx="1"/>
          </p:nvPr>
        </p:nvSpPr>
        <p:spPr/>
        <p:txBody>
          <a:bodyPr>
            <a:normAutofit fontScale="92500" lnSpcReduction="10000"/>
          </a:bodyPr>
          <a:lstStyle/>
          <a:p>
            <a:pPr fontAlgn="base"/>
            <a:r>
              <a:rPr lang="en-US" dirty="0">
                <a:latin typeface="+mn-lt"/>
              </a:rPr>
              <a:t>International communications law is based on the </a:t>
            </a:r>
            <a:r>
              <a:rPr lang="en-US" b="1" dirty="0">
                <a:latin typeface="+mn-lt"/>
                <a:hlinkClick r:id="rId2"/>
              </a:rPr>
              <a:t>Universal Declaration of Human Rights.</a:t>
            </a:r>
            <a:r>
              <a:rPr lang="en-US" b="1" dirty="0">
                <a:latin typeface="+mn-lt"/>
              </a:rPr>
              <a:t> </a:t>
            </a:r>
            <a:r>
              <a:rPr lang="en-US" dirty="0">
                <a:latin typeface="+mn-lt"/>
              </a:rPr>
              <a:t>Article 19, which says:</a:t>
            </a:r>
          </a:p>
          <a:p>
            <a:pPr fontAlgn="base"/>
            <a:r>
              <a:rPr lang="en-US" i="1" dirty="0">
                <a:latin typeface="+mn-lt"/>
              </a:rPr>
              <a:t>Everyone has the right to freedom of opinion and expression; this right includes freedom to hold opinions without interference and to seek, receive and impart information and ideas through any media and regardless of frontiers. </a:t>
            </a:r>
            <a:endParaRPr lang="en-US" dirty="0">
              <a:latin typeface="+mn-lt"/>
            </a:endParaRPr>
          </a:p>
          <a:p>
            <a:endParaRPr lang="en-US" dirty="0">
              <a:latin typeface="+mn-lt"/>
            </a:endParaRPr>
          </a:p>
        </p:txBody>
      </p:sp>
    </p:spTree>
    <p:extLst>
      <p:ext uri="{BB962C8B-B14F-4D97-AF65-F5344CB8AC3E}">
        <p14:creationId xmlns:p14="http://schemas.microsoft.com/office/powerpoint/2010/main" val="17468818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ED0B-EF04-DBB5-AE76-7088E19B4D71}"/>
              </a:ext>
            </a:extLst>
          </p:cNvPr>
          <p:cNvSpPr>
            <a:spLocks noGrp="1"/>
          </p:cNvSpPr>
          <p:nvPr>
            <p:ph type="title"/>
          </p:nvPr>
        </p:nvSpPr>
        <p:spPr/>
        <p:txBody>
          <a:bodyPr/>
          <a:lstStyle/>
          <a:p>
            <a:r>
              <a:rPr lang="en-US" b="1" dirty="0">
                <a:latin typeface="+mj-lt"/>
              </a:rPr>
              <a:t>Int’l Comm Agencies </a:t>
            </a:r>
          </a:p>
        </p:txBody>
      </p:sp>
      <p:sp>
        <p:nvSpPr>
          <p:cNvPr id="3" name="Text Placeholder 2">
            <a:extLst>
              <a:ext uri="{FF2B5EF4-FFF2-40B4-BE49-F238E27FC236}">
                <a16:creationId xmlns:a16="http://schemas.microsoft.com/office/drawing/2014/main" id="{4700B37F-E77A-73D4-941E-6F47901B77D0}"/>
              </a:ext>
            </a:extLst>
          </p:cNvPr>
          <p:cNvSpPr>
            <a:spLocks noGrp="1"/>
          </p:cNvSpPr>
          <p:nvPr>
            <p:ph type="body" idx="1"/>
          </p:nvPr>
        </p:nvSpPr>
        <p:spPr/>
        <p:txBody>
          <a:bodyPr>
            <a:normAutofit fontScale="55000" lnSpcReduction="20000"/>
          </a:bodyPr>
          <a:lstStyle/>
          <a:p>
            <a:pPr fontAlgn="base"/>
            <a:r>
              <a:rPr lang="en-US" dirty="0">
                <a:latin typeface="+mn-lt"/>
                <a:hlinkClick r:id="rId2"/>
              </a:rPr>
              <a:t>The International Telecommunications Union</a:t>
            </a:r>
            <a:r>
              <a:rPr lang="en-US" dirty="0">
                <a:latin typeface="+mn-lt"/>
              </a:rPr>
              <a:t> – A UN special agency that focuses on radio communication, standardization, and development of telecommunication networks. Most people are familiar with two of their ongoing standards projects, the </a:t>
            </a:r>
            <a:r>
              <a:rPr lang="en-US" dirty="0">
                <a:latin typeface="+mn-lt"/>
                <a:hlinkClick r:id="rId3"/>
              </a:rPr>
              <a:t>Joint Photographic Experts Group</a:t>
            </a:r>
            <a:r>
              <a:rPr lang="en-US" dirty="0">
                <a:latin typeface="+mn-lt"/>
              </a:rPr>
              <a:t>  (jpg) and the </a:t>
            </a:r>
            <a:r>
              <a:rPr lang="en-US" dirty="0">
                <a:latin typeface="+mn-lt"/>
                <a:hlinkClick r:id="rId4"/>
              </a:rPr>
              <a:t>Moving Picture Experts Group</a:t>
            </a:r>
            <a:r>
              <a:rPr lang="en-US" dirty="0">
                <a:latin typeface="+mn-lt"/>
              </a:rPr>
              <a:t> (mp4).</a:t>
            </a:r>
          </a:p>
          <a:p>
            <a:pPr fontAlgn="base"/>
            <a:r>
              <a:rPr lang="en-US" dirty="0">
                <a:latin typeface="+mn-lt"/>
                <a:hlinkClick r:id="rId5"/>
              </a:rPr>
              <a:t>World Intellectual Property Organization</a:t>
            </a:r>
            <a:r>
              <a:rPr lang="en-US" dirty="0">
                <a:latin typeface="+mn-lt"/>
              </a:rPr>
              <a:t> – A UN special agency that administers copyright and other IP treaties, especially the Berne Copyright Convention.</a:t>
            </a:r>
          </a:p>
          <a:p>
            <a:pPr fontAlgn="base"/>
            <a:r>
              <a:rPr lang="en-US" dirty="0">
                <a:latin typeface="+mn-lt"/>
                <a:hlinkClick r:id="rId6"/>
              </a:rPr>
              <a:t>Universal Postal Union</a:t>
            </a:r>
            <a:r>
              <a:rPr lang="en-US" dirty="0">
                <a:latin typeface="+mn-lt"/>
              </a:rPr>
              <a:t> – A forum for international cooperation for postal services</a:t>
            </a:r>
          </a:p>
          <a:p>
            <a:pPr fontAlgn="base"/>
            <a:r>
              <a:rPr lang="en-US" dirty="0">
                <a:latin typeface="+mn-lt"/>
                <a:hlinkClick r:id="rId7"/>
              </a:rPr>
              <a:t>ICANN</a:t>
            </a:r>
            <a:r>
              <a:rPr lang="en-US" dirty="0">
                <a:latin typeface="+mn-lt"/>
              </a:rPr>
              <a:t> (Internet Corporation for Assigned Names and Numbers) – an independent non-profit organization that coordinates the Internet’s unique identifiers, originally established with U.S. government oversight but now independent, operating under its own international community model. ICANN regulates  web domain names and resolves disputes.</a:t>
            </a:r>
          </a:p>
          <a:p>
            <a:pPr fontAlgn="base"/>
            <a:r>
              <a:rPr lang="en-US" dirty="0">
                <a:latin typeface="+mn-lt"/>
                <a:hlinkClick r:id="rId8"/>
              </a:rPr>
              <a:t>UNESCO –</a:t>
            </a:r>
            <a:r>
              <a:rPr lang="en-US" dirty="0">
                <a:latin typeface="+mn-lt"/>
              </a:rPr>
              <a:t> UN educational, scientific and cultural organization founded in 1946 to promote ideas of peace and progress.</a:t>
            </a:r>
          </a:p>
          <a:p>
            <a:endParaRPr lang="en-US" dirty="0">
              <a:latin typeface="+mn-lt"/>
            </a:endParaRPr>
          </a:p>
        </p:txBody>
      </p:sp>
    </p:spTree>
    <p:extLst>
      <p:ext uri="{BB962C8B-B14F-4D97-AF65-F5344CB8AC3E}">
        <p14:creationId xmlns:p14="http://schemas.microsoft.com/office/powerpoint/2010/main" val="12435484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CD78-E121-D149-FAA0-08950A818803}"/>
              </a:ext>
            </a:extLst>
          </p:cNvPr>
          <p:cNvSpPr>
            <a:spLocks noGrp="1"/>
          </p:cNvSpPr>
          <p:nvPr>
            <p:ph type="title"/>
          </p:nvPr>
        </p:nvSpPr>
        <p:spPr/>
        <p:txBody>
          <a:bodyPr/>
          <a:lstStyle/>
          <a:p>
            <a:r>
              <a:rPr lang="en-US" dirty="0"/>
              <a:t>Thank you </a:t>
            </a:r>
          </a:p>
        </p:txBody>
      </p:sp>
      <p:sp>
        <p:nvSpPr>
          <p:cNvPr id="3" name="Text Placeholder 2">
            <a:extLst>
              <a:ext uri="{FF2B5EF4-FFF2-40B4-BE49-F238E27FC236}">
                <a16:creationId xmlns:a16="http://schemas.microsoft.com/office/drawing/2014/main" id="{213658B0-5033-D670-B433-C4893BA481A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64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n-US" b="1" dirty="0">
                <a:latin typeface="+mj-lt"/>
              </a:rPr>
              <a:t>Six main content areas </a:t>
            </a:r>
            <a:endParaRPr b="1" dirty="0">
              <a:latin typeface="+mj-lt"/>
            </a:endParaRPr>
          </a:p>
        </p:txBody>
      </p:sp>
      <p:pic>
        <p:nvPicPr>
          <p:cNvPr id="145" name="Google Shape;145;p5"/>
          <p:cNvPicPr preferRelativeResize="0">
            <a:picLocks noGrp="1"/>
          </p:cNvPicPr>
          <p:nvPr>
            <p:ph type="body" idx="1"/>
          </p:nvPr>
        </p:nvPicPr>
        <p:blipFill rotWithShape="1">
          <a:blip r:embed="rId3">
            <a:alphaModFix/>
          </a:blip>
          <a:srcRect/>
          <a:stretch/>
        </p:blipFill>
        <p:spPr>
          <a:xfrm>
            <a:off x="1144250" y="1217549"/>
            <a:ext cx="7862936" cy="4422901"/>
          </a:xfrm>
          <a:prstGeom prst="rect">
            <a:avLst/>
          </a:prstGeom>
          <a:solidFill>
            <a:schemeClr val="accent1">
              <a:alpha val="81000"/>
            </a:schemeClr>
          </a:solidFill>
          <a:ln>
            <a:noFill/>
          </a:ln>
        </p:spPr>
      </p:pic>
    </p:spTree>
  </p:cSld>
  <p:clrMapOvr>
    <a:masterClrMapping/>
  </p:clrMapOvr>
</p:sld>
</file>

<file path=ppt/theme/theme1.xml><?xml version="1.0" encoding="utf-8"?>
<a:theme xmlns:a="http://schemas.openxmlformats.org/drawingml/2006/main" name="Solstice">
  <a:themeElements>
    <a:clrScheme name="Custom 1">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C72B29"/>
      </a:hlink>
      <a:folHlink>
        <a:srgbClr val="AA8A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5017</TotalTime>
  <Words>6223</Words>
  <Application>Microsoft Macintosh PowerPoint</Application>
  <PresentationFormat>On-screen Show (4:3)</PresentationFormat>
  <Paragraphs>514</Paragraphs>
  <Slides>84</Slides>
  <Notes>72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84</vt:i4>
      </vt:variant>
    </vt:vector>
  </HeadingPairs>
  <TitlesOfParts>
    <vt:vector size="96" baseType="lpstr">
      <vt:lpstr>Gill Sans</vt:lpstr>
      <vt:lpstr>Verdana</vt:lpstr>
      <vt:lpstr>Aptos Display</vt:lpstr>
      <vt:lpstr>Arial</vt:lpstr>
      <vt:lpstr>Calibri</vt:lpstr>
      <vt:lpstr>Aptos</vt:lpstr>
      <vt:lpstr>Arial Narrow</vt:lpstr>
      <vt:lpstr>Georgia</vt:lpstr>
      <vt:lpstr>Noto Sans Symbols</vt:lpstr>
      <vt:lpstr>Solstice</vt:lpstr>
      <vt:lpstr>Custom Design</vt:lpstr>
      <vt:lpstr>1_Custom Design</vt:lpstr>
      <vt:lpstr>PowerPoint Presentation</vt:lpstr>
      <vt:lpstr>COMS 400-500 course</vt:lpstr>
      <vt:lpstr> Introduce a class member </vt:lpstr>
      <vt:lpstr>Current issues </vt:lpstr>
      <vt:lpstr>Current issues </vt:lpstr>
      <vt:lpstr>Special focus Spring 2026 </vt:lpstr>
      <vt:lpstr>Main resources </vt:lpstr>
      <vt:lpstr>On track: overall </vt:lpstr>
      <vt:lpstr>Six main content areas </vt:lpstr>
      <vt:lpstr>What is law? (formal definitions) </vt:lpstr>
      <vt:lpstr>What is law?  </vt:lpstr>
      <vt:lpstr>PowerPoint Presentation</vt:lpstr>
      <vt:lpstr>Why study media law ? </vt:lpstr>
      <vt:lpstr>How to study media law </vt:lpstr>
      <vt:lpstr>Deductive reasoning</vt:lpstr>
      <vt:lpstr>Reasoning by analogy </vt:lpstr>
      <vt:lpstr>Inductive reasoning </vt:lpstr>
      <vt:lpstr>Ben Franklin </vt:lpstr>
      <vt:lpstr>Chapter 1 </vt:lpstr>
      <vt:lpstr>1.1 The First Amendment</vt:lpstr>
      <vt:lpstr>Virginia Constitution, 1776 </vt:lpstr>
      <vt:lpstr>Virginia Constitution, 1776 </vt:lpstr>
      <vt:lpstr>PowerPoint Presentation</vt:lpstr>
      <vt:lpstr> Universal Declaration of Human Rights,  Article 19  </vt:lpstr>
      <vt:lpstr>1.2 Human rights</vt:lpstr>
      <vt:lpstr>US is # 45 on the freedom index </vt:lpstr>
      <vt:lpstr>Saudi Arabia is # 170 </vt:lpstr>
      <vt:lpstr>China  is 179 / 180 </vt:lpstr>
      <vt:lpstr>How China celebrates May 35th </vt:lpstr>
      <vt:lpstr>PowerPoint Presentation</vt:lpstr>
      <vt:lpstr>PowerPoint Presentation</vt:lpstr>
      <vt:lpstr>PowerPoint Presentation</vt:lpstr>
      <vt:lpstr>PowerPoint Presentation</vt:lpstr>
      <vt:lpstr>Five sources of law </vt:lpstr>
      <vt:lpstr>World legal systems </vt:lpstr>
      <vt:lpstr>Common vs Civil Law </vt:lpstr>
      <vt:lpstr>PowerPoint Presentation</vt:lpstr>
      <vt:lpstr>PowerPoint Presentation</vt:lpstr>
      <vt:lpstr>The course of a lawsuit </vt:lpstr>
      <vt:lpstr>The course of a lawsuit  2 </vt:lpstr>
      <vt:lpstr>The course of a lawsuit  3 </vt:lpstr>
      <vt:lpstr>1.5  Principles of Democracy</vt:lpstr>
      <vt:lpstr>Legal terms &amp; concepts </vt:lpstr>
      <vt:lpstr>Legal terms &amp; concepts </vt:lpstr>
      <vt:lpstr>Legal concepts – Supremacy </vt:lpstr>
      <vt:lpstr>PowerPoint Presentation</vt:lpstr>
      <vt:lpstr>PowerPoint Presentation</vt:lpstr>
      <vt:lpstr>What distinguishes media law? </vt:lpstr>
      <vt:lpstr>PowerPoint Presentation</vt:lpstr>
      <vt:lpstr>What distinguishes media law?</vt:lpstr>
      <vt:lpstr>US media content regulation  </vt:lpstr>
      <vt:lpstr>US media structural regulation  </vt:lpstr>
      <vt:lpstr>Concepts &amp; terms </vt:lpstr>
      <vt:lpstr>State action doctrine </vt:lpstr>
      <vt:lpstr>Burden of Proof </vt:lpstr>
      <vt:lpstr>PowerPoint Presentation</vt:lpstr>
      <vt:lpstr>Rational basis review </vt:lpstr>
      <vt:lpstr>Intermediate Scrutiny </vt:lpstr>
      <vt:lpstr>Intermediate Scrutiny  </vt:lpstr>
      <vt:lpstr>Strict Scrutiny  </vt:lpstr>
      <vt:lpstr>Strict Scrutiny  </vt:lpstr>
      <vt:lpstr>Strict Scrutiny  </vt:lpstr>
      <vt:lpstr>Legal terms – Overbreadth </vt:lpstr>
      <vt:lpstr>Legal terms – Forum  </vt:lpstr>
      <vt:lpstr>Legal terms - civil law</vt:lpstr>
      <vt:lpstr>PowerPoint Presentation</vt:lpstr>
      <vt:lpstr>Issues in Jurisprudence </vt:lpstr>
      <vt:lpstr>1st Amendment Jurisprudence </vt:lpstr>
      <vt:lpstr>1st Amendment Theories </vt:lpstr>
      <vt:lpstr>1st Amendment Theories </vt:lpstr>
      <vt:lpstr>1st Amendment Theories </vt:lpstr>
      <vt:lpstr>1st Amendment Theories </vt:lpstr>
      <vt:lpstr>1st Amendment Theories </vt:lpstr>
      <vt:lpstr>1st Amendment Theories </vt:lpstr>
      <vt:lpstr>1st Amendment Theories </vt:lpstr>
      <vt:lpstr>Jurisprudence and  Constitutional interpretation</vt:lpstr>
      <vt:lpstr>Jurisprudence and  Constitutional interpretation 1 </vt:lpstr>
      <vt:lpstr>PowerPoint Presentation</vt:lpstr>
      <vt:lpstr>Jurisprudence and  Constitutional interpretation 3 </vt:lpstr>
      <vt:lpstr>Jurisprudence and  Constitutional interpretation 4 </vt:lpstr>
      <vt:lpstr>1.9 Int’l Comm Law </vt:lpstr>
      <vt:lpstr>UDHR is basic document </vt:lpstr>
      <vt:lpstr>Int’l Comm Agencies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Bill Kovarik</dc:creator>
  <cp:lastModifiedBy>Kovarik, William</cp:lastModifiedBy>
  <cp:revision>30</cp:revision>
  <dcterms:created xsi:type="dcterms:W3CDTF">2015-09-01T12:26:19Z</dcterms:created>
  <dcterms:modified xsi:type="dcterms:W3CDTF">2026-01-19T14:37:45Z</dcterms:modified>
</cp:coreProperties>
</file>